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4" r:id="rId5"/>
    <p:sldId id="261" r:id="rId6"/>
    <p:sldId id="262" r:id="rId7"/>
    <p:sldId id="265" r:id="rId8"/>
    <p:sldId id="258" r:id="rId9"/>
    <p:sldId id="260" r:id="rId10"/>
    <p:sldId id="267" r:id="rId11"/>
    <p:sldId id="268" r:id="rId12"/>
    <p:sldId id="270" r:id="rId13"/>
    <p:sldId id="272" r:id="rId14"/>
    <p:sldId id="271" r:id="rId15"/>
    <p:sldId id="266" r:id="rId16"/>
    <p:sldId id="269" r:id="rId17"/>
    <p:sldId id="273"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da.gov/regs2010/service_animal_qa.html" TargetMode="External"/><Relationship Id="rId7" Type="http://schemas.openxmlformats.org/officeDocument/2006/relationships/hyperlink" Target="https://www.transportation.gov/briefing-room/us-department-transportation-announces-final-rule-traveling-air-service-animals" TargetMode="External"/><Relationship Id="rId2" Type="http://schemas.openxmlformats.org/officeDocument/2006/relationships/hyperlink" Target="https://www.hud.gov/sites/dfiles/PA/documents/HUDAsstAnimalNC1-28-2020.pdf" TargetMode="External"/><Relationship Id="rId1" Type="http://schemas.openxmlformats.org/officeDocument/2006/relationships/slideLayout" Target="../slideLayouts/slideLayout2.xml"/><Relationship Id="rId6" Type="http://schemas.openxmlformats.org/officeDocument/2006/relationships/hyperlink" Target="https://www.transportation.gov/individuals/aviation-consumer-protection/service-animals" TargetMode="External"/><Relationship Id="rId5" Type="http://schemas.openxmlformats.org/officeDocument/2006/relationships/hyperlink" Target="https://askjan.org/topics/servanim.cfm" TargetMode="External"/><Relationship Id="rId4" Type="http://schemas.openxmlformats.org/officeDocument/2006/relationships/hyperlink" Target="https://www.ada.gov/service_animals_2010.ht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335" y="2404534"/>
            <a:ext cx="8467669" cy="1646302"/>
          </a:xfrm>
        </p:spPr>
        <p:txBody>
          <a:bodyPr/>
          <a:lstStyle/>
          <a:p>
            <a:r>
              <a:rPr lang="en-US" dirty="0" smtClean="0"/>
              <a:t>The Legal Landscape of Service Dogs and Emotional Support Animals</a:t>
            </a:r>
            <a:endParaRPr lang="en-US" dirty="0"/>
          </a:p>
        </p:txBody>
      </p:sp>
      <p:sp>
        <p:nvSpPr>
          <p:cNvPr id="3" name="Subtitle 2"/>
          <p:cNvSpPr>
            <a:spLocks noGrp="1"/>
          </p:cNvSpPr>
          <p:nvPr>
            <p:ph type="subTitle" idx="1"/>
          </p:nvPr>
        </p:nvSpPr>
        <p:spPr/>
        <p:txBody>
          <a:bodyPr>
            <a:normAutofit lnSpcReduction="10000"/>
          </a:bodyPr>
          <a:lstStyle/>
          <a:p>
            <a:r>
              <a:rPr lang="en-US" dirty="0" smtClean="0"/>
              <a:t>Corey Lovato, </a:t>
            </a:r>
            <a:r>
              <a:rPr lang="en-US" dirty="0"/>
              <a:t>Staff Attorney</a:t>
            </a:r>
            <a:endParaRPr lang="en-US" dirty="0" smtClean="0"/>
          </a:p>
          <a:p>
            <a:r>
              <a:rPr lang="en-US" dirty="0" smtClean="0"/>
              <a:t>Arizona Center for Disability Law</a:t>
            </a:r>
          </a:p>
          <a:p>
            <a:r>
              <a:rPr lang="en-US" dirty="0" smtClean="0"/>
              <a:t>National </a:t>
            </a:r>
            <a:r>
              <a:rPr lang="en-US" dirty="0"/>
              <a:t>Service Dog Month </a:t>
            </a:r>
            <a:r>
              <a:rPr lang="en-US" dirty="0" smtClean="0"/>
              <a:t>Webinar</a:t>
            </a:r>
          </a:p>
        </p:txBody>
      </p:sp>
    </p:spTree>
    <p:extLst>
      <p:ext uri="{BB962C8B-B14F-4D97-AF65-F5344CB8AC3E}">
        <p14:creationId xmlns:p14="http://schemas.microsoft.com/office/powerpoint/2010/main" val="170927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Housing Act</a:t>
            </a:r>
            <a:endParaRPr lang="en-US" dirty="0"/>
          </a:p>
        </p:txBody>
      </p:sp>
      <p:sp>
        <p:nvSpPr>
          <p:cNvPr id="3" name="Content Placeholder 2"/>
          <p:cNvSpPr>
            <a:spLocks noGrp="1"/>
          </p:cNvSpPr>
          <p:nvPr>
            <p:ph idx="1"/>
          </p:nvPr>
        </p:nvSpPr>
        <p:spPr>
          <a:xfrm>
            <a:off x="677334" y="1737361"/>
            <a:ext cx="8596668" cy="4304002"/>
          </a:xfrm>
        </p:spPr>
        <p:txBody>
          <a:bodyPr>
            <a:normAutofit/>
          </a:bodyPr>
          <a:lstStyle/>
          <a:p>
            <a:r>
              <a:rPr lang="en-US" dirty="0" smtClean="0"/>
              <a:t>Recognizes “Assistance Animals”</a:t>
            </a:r>
          </a:p>
          <a:p>
            <a:pPr lvl="1"/>
            <a:r>
              <a:rPr lang="en-US" dirty="0" smtClean="0"/>
              <a:t>Includes service animals and ESAs</a:t>
            </a:r>
          </a:p>
          <a:p>
            <a:pPr lvl="1"/>
            <a:r>
              <a:rPr lang="en-US" dirty="0" smtClean="0"/>
              <a:t>Not limited solely to dogs</a:t>
            </a:r>
          </a:p>
          <a:p>
            <a:pPr lvl="1"/>
            <a:r>
              <a:rPr lang="en-US" dirty="0" smtClean="0"/>
              <a:t>Must be granted as a reasonable accommodation</a:t>
            </a:r>
          </a:p>
          <a:p>
            <a:r>
              <a:rPr lang="en-US" u="sng" dirty="0" smtClean="0"/>
              <a:t>Reasonable Accommodation</a:t>
            </a:r>
            <a:r>
              <a:rPr lang="en-US" dirty="0" smtClean="0"/>
              <a:t>: Change to rule or policy that is </a:t>
            </a:r>
            <a:r>
              <a:rPr lang="en-US" dirty="0"/>
              <a:t>necessary to provide an equal opportunity to use and enjoy a dwelling </a:t>
            </a:r>
            <a:endParaRPr lang="en-US" dirty="0" smtClean="0"/>
          </a:p>
          <a:p>
            <a:r>
              <a:rPr lang="en-US" dirty="0" smtClean="0"/>
              <a:t>Covers tenants, homeowners, and prospective homeowners </a:t>
            </a:r>
          </a:p>
          <a:p>
            <a:pPr lvl="1"/>
            <a:r>
              <a:rPr lang="en-US" dirty="0" smtClean="0"/>
              <a:t>Also covers family members and people with disabilities who are associated with the above</a:t>
            </a:r>
          </a:p>
          <a:p>
            <a:r>
              <a:rPr lang="en-US" dirty="0" smtClean="0"/>
              <a:t>Applies to “dwellings;” i.e., housing providers</a:t>
            </a:r>
          </a:p>
          <a:p>
            <a:pPr lvl="1"/>
            <a:r>
              <a:rPr lang="en-US" dirty="0" smtClean="0"/>
              <a:t>Landlords, HOAs, homeless shelters, group homes, nursing homes, dorms</a:t>
            </a:r>
          </a:p>
          <a:p>
            <a:pPr lvl="1"/>
            <a:endParaRPr lang="en-US" dirty="0"/>
          </a:p>
        </p:txBody>
      </p:sp>
    </p:spTree>
    <p:extLst>
      <p:ext uri="{BB962C8B-B14F-4D97-AF65-F5344CB8AC3E}">
        <p14:creationId xmlns:p14="http://schemas.microsoft.com/office/powerpoint/2010/main" val="2678957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Housing Act:</a:t>
            </a:r>
            <a:br>
              <a:rPr lang="en-US" dirty="0" smtClean="0"/>
            </a:br>
            <a:r>
              <a:rPr lang="en-US" dirty="0" smtClean="0"/>
              <a:t>Reasonable Accommodations</a:t>
            </a:r>
            <a:endParaRPr lang="en-US" dirty="0"/>
          </a:p>
        </p:txBody>
      </p:sp>
      <p:sp>
        <p:nvSpPr>
          <p:cNvPr id="3" name="Content Placeholder 2"/>
          <p:cNvSpPr>
            <a:spLocks noGrp="1"/>
          </p:cNvSpPr>
          <p:nvPr>
            <p:ph idx="1"/>
          </p:nvPr>
        </p:nvSpPr>
        <p:spPr>
          <a:xfrm>
            <a:off x="677334" y="1930401"/>
            <a:ext cx="8596668" cy="4110962"/>
          </a:xfrm>
        </p:spPr>
        <p:txBody>
          <a:bodyPr/>
          <a:lstStyle/>
          <a:p>
            <a:r>
              <a:rPr lang="en-US" dirty="0" smtClean="0"/>
              <a:t>Type of Assistance Animal</a:t>
            </a:r>
          </a:p>
          <a:p>
            <a:pPr lvl="1"/>
            <a:r>
              <a:rPr lang="en-US" dirty="0" smtClean="0"/>
              <a:t>Service dog under ADA – generally reasonable accommodation</a:t>
            </a:r>
          </a:p>
          <a:p>
            <a:pPr lvl="1"/>
            <a:r>
              <a:rPr lang="en-US" dirty="0" smtClean="0"/>
              <a:t>ESA – may or may not be reasonable as an accommodation</a:t>
            </a:r>
            <a:endParaRPr lang="en-US" dirty="0"/>
          </a:p>
          <a:p>
            <a:r>
              <a:rPr lang="en-US" dirty="0" smtClean="0"/>
              <a:t>Service Animal Disability Documentation?</a:t>
            </a:r>
          </a:p>
          <a:p>
            <a:pPr lvl="1"/>
            <a:r>
              <a:rPr lang="en-US" dirty="0" smtClean="0"/>
              <a:t>Obvious disability – No</a:t>
            </a:r>
          </a:p>
          <a:p>
            <a:pPr lvl="1"/>
            <a:r>
              <a:rPr lang="en-US" dirty="0" smtClean="0"/>
              <a:t>Nonobvious disability – Yes, limited to need for service animal</a:t>
            </a:r>
          </a:p>
          <a:p>
            <a:r>
              <a:rPr lang="en-US" dirty="0" smtClean="0"/>
              <a:t>ESA Disability Documentation? </a:t>
            </a:r>
          </a:p>
          <a:p>
            <a:pPr lvl="1"/>
            <a:r>
              <a:rPr lang="en-US" dirty="0" smtClean="0"/>
              <a:t>Yes; show disability-related need for ESA</a:t>
            </a:r>
          </a:p>
          <a:p>
            <a:r>
              <a:rPr lang="en-US" dirty="0" smtClean="0"/>
              <a:t>Interactive process </a:t>
            </a:r>
            <a:r>
              <a:rPr lang="en-US" u="sng" dirty="0" smtClean="0"/>
              <a:t>not</a:t>
            </a:r>
            <a:r>
              <a:rPr lang="en-US" dirty="0" smtClean="0"/>
              <a:t> required, but housing providers proceed at own risk</a:t>
            </a:r>
          </a:p>
          <a:p>
            <a:r>
              <a:rPr lang="en-US" dirty="0"/>
              <a:t>No fees for Assistance </a:t>
            </a:r>
            <a:r>
              <a:rPr lang="en-US" dirty="0" smtClean="0"/>
              <a:t>Animals</a:t>
            </a:r>
            <a:endParaRPr lang="en-US" dirty="0"/>
          </a:p>
        </p:txBody>
      </p:sp>
    </p:spTree>
    <p:extLst>
      <p:ext uri="{BB962C8B-B14F-4D97-AF65-F5344CB8AC3E}">
        <p14:creationId xmlns:p14="http://schemas.microsoft.com/office/powerpoint/2010/main" val="2300255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Carriers Access Act (ACAA)</a:t>
            </a:r>
            <a:endParaRPr lang="en-US" dirty="0"/>
          </a:p>
        </p:txBody>
      </p:sp>
      <p:sp>
        <p:nvSpPr>
          <p:cNvPr id="3" name="Content Placeholder 2"/>
          <p:cNvSpPr>
            <a:spLocks noGrp="1"/>
          </p:cNvSpPr>
          <p:nvPr>
            <p:ph idx="1"/>
          </p:nvPr>
        </p:nvSpPr>
        <p:spPr>
          <a:xfrm>
            <a:off x="677334" y="1612669"/>
            <a:ext cx="8596668" cy="4428693"/>
          </a:xfrm>
        </p:spPr>
        <p:txBody>
          <a:bodyPr/>
          <a:lstStyle/>
          <a:p>
            <a:r>
              <a:rPr lang="en-US" u="sng" dirty="0" smtClean="0"/>
              <a:t>Updated December 2020</a:t>
            </a:r>
          </a:p>
          <a:p>
            <a:r>
              <a:rPr lang="en-US" u="sng" dirty="0" smtClean="0"/>
              <a:t>Service Animal</a:t>
            </a:r>
            <a:r>
              <a:rPr lang="en-US" dirty="0" smtClean="0"/>
              <a:t>: </a:t>
            </a:r>
            <a:r>
              <a:rPr lang="en-US" dirty="0"/>
              <a:t>means a dog, regardless of breed or type, that is individually trained to do work or perform tasks for the benefit of a qualified individual with a </a:t>
            </a:r>
            <a:r>
              <a:rPr lang="en-US" dirty="0" smtClean="0"/>
              <a:t>disability. </a:t>
            </a:r>
            <a:r>
              <a:rPr lang="en-US" dirty="0"/>
              <a:t> </a:t>
            </a:r>
            <a:endParaRPr lang="en-US" dirty="0" smtClean="0"/>
          </a:p>
          <a:p>
            <a:pPr lvl="1"/>
            <a:r>
              <a:rPr lang="en-US" dirty="0" smtClean="0"/>
              <a:t>Animal </a:t>
            </a:r>
            <a:r>
              <a:rPr lang="en-US" dirty="0"/>
              <a:t>species other than dogs, emotional support animals, comfort animals, companionship animals, and service animals in training are not service animals</a:t>
            </a:r>
            <a:r>
              <a:rPr lang="en-US" dirty="0" smtClean="0"/>
              <a:t>.</a:t>
            </a:r>
          </a:p>
          <a:p>
            <a:pPr lvl="1"/>
            <a:r>
              <a:rPr lang="en-US" dirty="0" smtClean="0"/>
              <a:t>ESAs </a:t>
            </a:r>
            <a:r>
              <a:rPr lang="en-US" u="sng" dirty="0" smtClean="0"/>
              <a:t>not</a:t>
            </a:r>
            <a:r>
              <a:rPr lang="en-US" dirty="0" smtClean="0"/>
              <a:t> covered by ACAA</a:t>
            </a:r>
          </a:p>
          <a:p>
            <a:r>
              <a:rPr lang="en-US" dirty="0" smtClean="0"/>
              <a:t>Airlines may also require:</a:t>
            </a:r>
          </a:p>
          <a:p>
            <a:pPr lvl="1"/>
            <a:r>
              <a:rPr lang="en-US" dirty="0" smtClean="0"/>
              <a:t>Service animals to be leashed</a:t>
            </a:r>
          </a:p>
          <a:p>
            <a:pPr lvl="1"/>
            <a:r>
              <a:rPr lang="en-US" dirty="0" smtClean="0"/>
              <a:t>2 service animals max per individual</a:t>
            </a:r>
          </a:p>
          <a:p>
            <a:pPr lvl="1"/>
            <a:r>
              <a:rPr lang="en-US" dirty="0" smtClean="0"/>
              <a:t>Service animal to fit within </a:t>
            </a:r>
            <a:r>
              <a:rPr lang="en-US" dirty="0" err="1" smtClean="0"/>
              <a:t>footspace</a:t>
            </a:r>
            <a:r>
              <a:rPr lang="en-US" dirty="0" smtClean="0"/>
              <a:t> on plane</a:t>
            </a:r>
          </a:p>
          <a:p>
            <a:r>
              <a:rPr lang="en-US" dirty="0" smtClean="0"/>
              <a:t>Airlines not required to accommodate with upgrade</a:t>
            </a:r>
            <a:endParaRPr lang="en-US" dirty="0"/>
          </a:p>
        </p:txBody>
      </p:sp>
    </p:spTree>
    <p:extLst>
      <p:ext uri="{BB962C8B-B14F-4D97-AF65-F5344CB8AC3E}">
        <p14:creationId xmlns:p14="http://schemas.microsoft.com/office/powerpoint/2010/main" val="385188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ACAA: What Documentation Can Airlines Require?</a:t>
            </a:r>
            <a:endParaRPr lang="en-US" dirty="0"/>
          </a:p>
        </p:txBody>
      </p:sp>
      <p:sp>
        <p:nvSpPr>
          <p:cNvPr id="3" name="Content Placeholder 2"/>
          <p:cNvSpPr>
            <a:spLocks noGrp="1"/>
          </p:cNvSpPr>
          <p:nvPr>
            <p:ph idx="1"/>
          </p:nvPr>
        </p:nvSpPr>
        <p:spPr/>
        <p:txBody>
          <a:bodyPr/>
          <a:lstStyle/>
          <a:p>
            <a:r>
              <a:rPr lang="en-US" dirty="0"/>
              <a:t>Airlines may require:</a:t>
            </a:r>
          </a:p>
          <a:p>
            <a:pPr lvl="1"/>
            <a:r>
              <a:rPr lang="en-US" dirty="0"/>
              <a:t>(1) </a:t>
            </a:r>
            <a:r>
              <a:rPr lang="en-US" dirty="0" smtClean="0"/>
              <a:t>U.S</a:t>
            </a:r>
            <a:r>
              <a:rPr lang="en-US" dirty="0"/>
              <a:t>. DOT form attesting to the animal’s health, behavior, and training; and</a:t>
            </a:r>
          </a:p>
          <a:p>
            <a:pPr lvl="1"/>
            <a:r>
              <a:rPr lang="en-US" dirty="0"/>
              <a:t>(2) </a:t>
            </a:r>
            <a:r>
              <a:rPr lang="en-US" dirty="0" smtClean="0"/>
              <a:t>U.S</a:t>
            </a:r>
            <a:r>
              <a:rPr lang="en-US" dirty="0"/>
              <a:t>. DOT form attesting that the animal can either not relieve itself or can relieve itself in a sanitary manner, if the animal will be on a flight that is 8 or more hours. </a:t>
            </a:r>
            <a:endParaRPr lang="en-US" dirty="0" smtClean="0"/>
          </a:p>
          <a:p>
            <a:pPr lvl="1"/>
            <a:r>
              <a:rPr lang="en-US" dirty="0" smtClean="0"/>
              <a:t>Airlines may require forms 48 hours in advance</a:t>
            </a:r>
            <a:endParaRPr lang="en-US" dirty="0"/>
          </a:p>
          <a:p>
            <a:r>
              <a:rPr lang="en-US" dirty="0"/>
              <a:t>Airlines are not permitted to require other documentation from service animal users except to comply with requirements on transport of animals by a Federal agency, a U.S. territory, or a foreign jurisdiction</a:t>
            </a:r>
            <a:r>
              <a:rPr lang="en-US" dirty="0" smtClean="0"/>
              <a:t>.</a:t>
            </a:r>
          </a:p>
          <a:p>
            <a:pPr lvl="1"/>
            <a:r>
              <a:rPr lang="en-US" dirty="0" smtClean="0"/>
              <a:t>Cannot require documentation of disability</a:t>
            </a:r>
          </a:p>
          <a:p>
            <a:pPr lvl="1"/>
            <a:r>
              <a:rPr lang="en-US" dirty="0" smtClean="0"/>
              <a:t>Cannot require registration of service animal</a:t>
            </a:r>
            <a:endParaRPr lang="en-US" dirty="0"/>
          </a:p>
        </p:txBody>
      </p:sp>
    </p:spTree>
    <p:extLst>
      <p:ext uri="{BB962C8B-B14F-4D97-AF65-F5344CB8AC3E}">
        <p14:creationId xmlns:p14="http://schemas.microsoft.com/office/powerpoint/2010/main" val="2911649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Airlines Deny Transport to a Service Dog?</a:t>
            </a:r>
            <a:endParaRPr lang="en-US" dirty="0"/>
          </a:p>
        </p:txBody>
      </p:sp>
      <p:sp>
        <p:nvSpPr>
          <p:cNvPr id="3" name="Content Placeholder 2"/>
          <p:cNvSpPr>
            <a:spLocks noGrp="1"/>
          </p:cNvSpPr>
          <p:nvPr>
            <p:ph idx="1"/>
          </p:nvPr>
        </p:nvSpPr>
        <p:spPr/>
        <p:txBody>
          <a:bodyPr>
            <a:normAutofit/>
          </a:bodyPr>
          <a:lstStyle/>
          <a:p>
            <a:r>
              <a:rPr lang="en-US" sz="2000" dirty="0"/>
              <a:t>Airlines are permitted to deny transport to a service dog if it:</a:t>
            </a:r>
          </a:p>
          <a:p>
            <a:pPr lvl="1"/>
            <a:r>
              <a:rPr lang="en-US" sz="2000" dirty="0"/>
              <a:t>Violates safety requirements - e.g., too large or heavy to be accommodated in the cabin;</a:t>
            </a:r>
          </a:p>
          <a:p>
            <a:pPr lvl="1"/>
            <a:r>
              <a:rPr lang="en-US" sz="2000" dirty="0"/>
              <a:t>Poses a direct threat to the health or safety of others;</a:t>
            </a:r>
          </a:p>
          <a:p>
            <a:pPr lvl="1"/>
            <a:r>
              <a:rPr lang="en-US" sz="2000" dirty="0"/>
              <a:t>Causes a significant disruption in the cabin or at airport gate areas; or</a:t>
            </a:r>
          </a:p>
          <a:p>
            <a:pPr lvl="1"/>
            <a:r>
              <a:rPr lang="en-US" sz="2000" dirty="0" smtClean="0"/>
              <a:t>Dog is </a:t>
            </a:r>
            <a:r>
              <a:rPr lang="en-US" sz="2000" dirty="0"/>
              <a:t>prohibited from entering </a:t>
            </a:r>
            <a:r>
              <a:rPr lang="en-US" sz="2000" dirty="0" smtClean="0"/>
              <a:t>the destination </a:t>
            </a:r>
            <a:r>
              <a:rPr lang="en-US" sz="2000" dirty="0"/>
              <a:t>U.S. territory or foreign country.</a:t>
            </a:r>
          </a:p>
          <a:p>
            <a:pPr lvl="1"/>
            <a:r>
              <a:rPr lang="en-US" sz="2000" dirty="0" smtClean="0"/>
              <a:t>The </a:t>
            </a:r>
            <a:r>
              <a:rPr lang="en-US" sz="2000" dirty="0"/>
              <a:t>airline requires completed DOT service animal forms and the </a:t>
            </a:r>
            <a:r>
              <a:rPr lang="en-US" sz="2000" dirty="0" smtClean="0"/>
              <a:t>individual </a:t>
            </a:r>
            <a:r>
              <a:rPr lang="en-US" sz="2000" dirty="0"/>
              <a:t>does not provide </a:t>
            </a:r>
            <a:r>
              <a:rPr lang="en-US" sz="2000" dirty="0" smtClean="0"/>
              <a:t>the </a:t>
            </a:r>
            <a:r>
              <a:rPr lang="en-US" sz="2000" dirty="0"/>
              <a:t>forms.</a:t>
            </a:r>
          </a:p>
        </p:txBody>
      </p:sp>
    </p:spTree>
    <p:extLst>
      <p:ext uri="{BB962C8B-B14F-4D97-AF65-F5344CB8AC3E}">
        <p14:creationId xmlns:p14="http://schemas.microsoft.com/office/powerpoint/2010/main" val="2920724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8887"/>
            <a:ext cx="8596668" cy="1230284"/>
          </a:xfrm>
        </p:spPr>
        <p:txBody>
          <a:bodyPr/>
          <a:lstStyle/>
          <a:p>
            <a:r>
              <a:rPr lang="en-US" dirty="0" smtClean="0"/>
              <a:t>Arizona State Law: Public Accommodations</a:t>
            </a:r>
            <a:endParaRPr lang="en-US" dirty="0"/>
          </a:p>
        </p:txBody>
      </p:sp>
      <p:sp>
        <p:nvSpPr>
          <p:cNvPr id="3" name="Content Placeholder 2"/>
          <p:cNvSpPr>
            <a:spLocks noGrp="1"/>
          </p:cNvSpPr>
          <p:nvPr>
            <p:ph idx="1"/>
          </p:nvPr>
        </p:nvSpPr>
        <p:spPr>
          <a:xfrm>
            <a:off x="677334" y="1679171"/>
            <a:ext cx="8596668" cy="4362191"/>
          </a:xfrm>
        </p:spPr>
        <p:txBody>
          <a:bodyPr>
            <a:normAutofit/>
          </a:bodyPr>
          <a:lstStyle/>
          <a:p>
            <a:r>
              <a:rPr lang="en-US" dirty="0" smtClean="0"/>
              <a:t>Service animals in training allowed</a:t>
            </a:r>
          </a:p>
          <a:p>
            <a:pPr lvl="1"/>
            <a:r>
              <a:rPr lang="en-US" dirty="0" smtClean="0"/>
              <a:t>Must be with trainer or person with a disability</a:t>
            </a:r>
          </a:p>
          <a:p>
            <a:r>
              <a:rPr lang="en-US" dirty="0"/>
              <a:t>"Service animal" means any dog </a:t>
            </a:r>
            <a:r>
              <a:rPr lang="en-US" u="sng" dirty="0"/>
              <a:t>or miniature </a:t>
            </a:r>
            <a:r>
              <a:rPr lang="en-US" u="sng" dirty="0" smtClean="0"/>
              <a:t>horse</a:t>
            </a:r>
            <a:endParaRPr lang="en-US" dirty="0" smtClean="0"/>
          </a:p>
          <a:p>
            <a:r>
              <a:rPr lang="en-US" dirty="0" smtClean="0"/>
              <a:t>Fake service </a:t>
            </a:r>
            <a:r>
              <a:rPr lang="en-US" dirty="0"/>
              <a:t>animals </a:t>
            </a:r>
            <a:r>
              <a:rPr lang="en-US" dirty="0" smtClean="0"/>
              <a:t>prohibited: </a:t>
            </a:r>
          </a:p>
          <a:p>
            <a:pPr lvl="1"/>
            <a:r>
              <a:rPr lang="en-US" dirty="0" smtClean="0"/>
              <a:t>“A </a:t>
            </a:r>
            <a:r>
              <a:rPr lang="en-US" dirty="0"/>
              <a:t>person may not fraudulently misrepresent an animal as a service animal or service animal in training to a person or entity that operates a public place</a:t>
            </a:r>
            <a:r>
              <a:rPr lang="en-US" dirty="0" smtClean="0"/>
              <a:t>. </a:t>
            </a:r>
            <a:r>
              <a:rPr lang="en-US" dirty="0"/>
              <a:t>A court or duly appointed hearing officer may impose on the person misrepresenting the animal in violation of this subsection a civil penalty of not more than two hundred fifty dollars for each </a:t>
            </a:r>
            <a:r>
              <a:rPr lang="en-US" dirty="0" smtClean="0"/>
              <a:t>violation.”</a:t>
            </a:r>
          </a:p>
          <a:p>
            <a:r>
              <a:rPr lang="en-US" dirty="0" smtClean="0"/>
              <a:t>A </a:t>
            </a:r>
            <a:r>
              <a:rPr lang="en-US" dirty="0"/>
              <a:t>zoo or wild animal park may prohibit a service animal, including a dog guide or service dog, from any area of the zoo or wild animal park where the service animal may come into direct contact with the animals contained in the zoo or wild animal park.</a:t>
            </a:r>
            <a:endParaRPr lang="en-US" dirty="0"/>
          </a:p>
        </p:txBody>
      </p:sp>
    </p:spTree>
    <p:extLst>
      <p:ext uri="{BB962C8B-B14F-4D97-AF65-F5344CB8AC3E}">
        <p14:creationId xmlns:p14="http://schemas.microsoft.com/office/powerpoint/2010/main" val="243168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677334" y="1421477"/>
            <a:ext cx="8596668" cy="4696690"/>
          </a:xfrm>
        </p:spPr>
        <p:txBody>
          <a:bodyPr/>
          <a:lstStyle/>
          <a:p>
            <a:r>
              <a:rPr lang="en-US" dirty="0" smtClean="0"/>
              <a:t>HUD Assistance Animal Guidance: </a:t>
            </a:r>
            <a:r>
              <a:rPr lang="en-US" dirty="0" smtClean="0">
                <a:hlinkClick r:id="rId2"/>
              </a:rPr>
              <a:t>https</a:t>
            </a:r>
            <a:r>
              <a:rPr lang="en-US" dirty="0">
                <a:hlinkClick r:id="rId2"/>
              </a:rPr>
              <a:t>://</a:t>
            </a:r>
            <a:r>
              <a:rPr lang="en-US" dirty="0" smtClean="0">
                <a:hlinkClick r:id="rId2"/>
              </a:rPr>
              <a:t>www.hud.gov/sites/dfiles/PA/documents/HUDAsstAnimalNC1-28-2020.pdf</a:t>
            </a:r>
            <a:endParaRPr lang="en-US" dirty="0" smtClean="0"/>
          </a:p>
          <a:p>
            <a:r>
              <a:rPr lang="en-US" dirty="0"/>
              <a:t>Frequently Asked Questions about Service Animals and the </a:t>
            </a:r>
            <a:r>
              <a:rPr lang="en-US" dirty="0" smtClean="0"/>
              <a:t>ADA</a:t>
            </a:r>
            <a:r>
              <a:rPr lang="en-US" dirty="0"/>
              <a:t>: </a:t>
            </a:r>
            <a:r>
              <a:rPr lang="en-US" dirty="0">
                <a:hlinkClick r:id="rId3"/>
              </a:rPr>
              <a:t>https://</a:t>
            </a:r>
            <a:r>
              <a:rPr lang="en-US" dirty="0" smtClean="0">
                <a:hlinkClick r:id="rId3"/>
              </a:rPr>
              <a:t>www.ada.gov/regs2010/service_animal_qa.html</a:t>
            </a:r>
            <a:endParaRPr lang="en-US" dirty="0" smtClean="0"/>
          </a:p>
          <a:p>
            <a:r>
              <a:rPr lang="en-US" dirty="0"/>
              <a:t>ADA.gov Service </a:t>
            </a:r>
            <a:r>
              <a:rPr lang="en-US" dirty="0" smtClean="0"/>
              <a:t>Animals: </a:t>
            </a:r>
            <a:r>
              <a:rPr lang="en-US" dirty="0">
                <a:hlinkClick r:id="rId4"/>
              </a:rPr>
              <a:t>https://</a:t>
            </a:r>
            <a:r>
              <a:rPr lang="en-US" dirty="0" smtClean="0">
                <a:hlinkClick r:id="rId4"/>
              </a:rPr>
              <a:t>www.ada.gov/service_animals_2010.htm</a:t>
            </a:r>
            <a:r>
              <a:rPr lang="en-US" dirty="0" smtClean="0"/>
              <a:t> </a:t>
            </a:r>
          </a:p>
          <a:p>
            <a:r>
              <a:rPr lang="en-US" dirty="0" smtClean="0"/>
              <a:t>Job Accommodation Network: Service Animals in </a:t>
            </a:r>
            <a:r>
              <a:rPr lang="en-US" dirty="0"/>
              <a:t>the Workplace: </a:t>
            </a:r>
            <a:r>
              <a:rPr lang="en-US" dirty="0">
                <a:hlinkClick r:id="rId5"/>
              </a:rPr>
              <a:t>https://</a:t>
            </a:r>
            <a:r>
              <a:rPr lang="en-US" dirty="0" smtClean="0">
                <a:hlinkClick r:id="rId5"/>
              </a:rPr>
              <a:t>askjan.org/topics/servanim.cfm</a:t>
            </a:r>
            <a:endParaRPr lang="en-US" dirty="0" smtClean="0"/>
          </a:p>
          <a:p>
            <a:r>
              <a:rPr lang="en-US" dirty="0" smtClean="0"/>
              <a:t>US Dept. of Transportation: Air Carriers </a:t>
            </a:r>
            <a:r>
              <a:rPr lang="en-US" dirty="0"/>
              <a:t>and Service Animals FAQ: </a:t>
            </a:r>
            <a:r>
              <a:rPr lang="en-US" dirty="0">
                <a:hlinkClick r:id="rId6"/>
              </a:rPr>
              <a:t>https://</a:t>
            </a:r>
            <a:r>
              <a:rPr lang="en-US" dirty="0" smtClean="0">
                <a:hlinkClick r:id="rId6"/>
              </a:rPr>
              <a:t>www.transportation.gov/individuals/aviation-consumer-protection/service-animals</a:t>
            </a:r>
            <a:r>
              <a:rPr lang="en-US" dirty="0" smtClean="0"/>
              <a:t> </a:t>
            </a:r>
          </a:p>
          <a:p>
            <a:r>
              <a:rPr lang="en-US" dirty="0" smtClean="0"/>
              <a:t>DOT Final ACAA Service Animal Rule: </a:t>
            </a:r>
            <a:r>
              <a:rPr lang="en-US" dirty="0" smtClean="0">
                <a:hlinkClick r:id="rId7"/>
              </a:rPr>
              <a:t>https</a:t>
            </a:r>
            <a:r>
              <a:rPr lang="en-US" dirty="0">
                <a:hlinkClick r:id="rId7"/>
              </a:rPr>
              <a:t>://</a:t>
            </a:r>
            <a:r>
              <a:rPr lang="en-US" dirty="0" smtClean="0">
                <a:hlinkClick r:id="rId7"/>
              </a:rPr>
              <a:t>www.transportation.gov/briefing-room/us-department-transportation-announces-final-rule-traveling-air-service-animals</a:t>
            </a:r>
            <a:r>
              <a:rPr lang="en-US" dirty="0" smtClean="0"/>
              <a:t> </a:t>
            </a:r>
            <a:endParaRPr lang="en-US" dirty="0"/>
          </a:p>
        </p:txBody>
      </p:sp>
    </p:spTree>
    <p:extLst>
      <p:ext uri="{BB962C8B-B14F-4D97-AF65-F5344CB8AC3E}">
        <p14:creationId xmlns:p14="http://schemas.microsoft.com/office/powerpoint/2010/main" val="65075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ABC71D-4B8F-424B-8A19-7C83777E8C51}"/>
              </a:ext>
            </a:extLst>
          </p:cNvPr>
          <p:cNvSpPr/>
          <p:nvPr/>
        </p:nvSpPr>
        <p:spPr>
          <a:xfrm>
            <a:off x="597158" y="2207360"/>
            <a:ext cx="10997684" cy="4275740"/>
          </a:xfrm>
          <a:prstGeom prst="rect">
            <a:avLst/>
          </a:prstGeom>
          <a:solidFill>
            <a:srgbClr val="ED2D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D29CAA06-0BBB-408D-A1E3-4EC3A23ED48F}"/>
              </a:ext>
            </a:extLst>
          </p:cNvPr>
          <p:cNvSpPr/>
          <p:nvPr/>
        </p:nvSpPr>
        <p:spPr>
          <a:xfrm>
            <a:off x="-1" y="2207360"/>
            <a:ext cx="597159" cy="4275740"/>
          </a:xfrm>
          <a:prstGeom prst="rect">
            <a:avLst/>
          </a:prstGeom>
          <a:solidFill>
            <a:srgbClr val="F1A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1972965" y="2178718"/>
            <a:ext cx="8229600" cy="610820"/>
          </a:xfrm>
        </p:spPr>
        <p:txBody>
          <a:bodyPr>
            <a:normAutofit fontScale="90000"/>
          </a:bodyPr>
          <a:lstStyle/>
          <a:p>
            <a:pPr algn="ctr"/>
            <a:r>
              <a:rPr lang="en-US" b="1" dirty="0">
                <a:solidFill>
                  <a:schemeClr val="tx1"/>
                </a:solidFill>
                <a:effectLst>
                  <a:outerShdw blurRad="50800" dist="38100" algn="l" rotWithShape="0">
                    <a:prstClr val="black">
                      <a:alpha val="40000"/>
                    </a:prstClr>
                  </a:outerShdw>
                </a:effectLst>
              </a:rPr>
              <a:t>About ACDL</a:t>
            </a:r>
          </a:p>
        </p:txBody>
      </p:sp>
      <p:sp>
        <p:nvSpPr>
          <p:cNvPr id="3" name="Content Placeholder 2"/>
          <p:cNvSpPr>
            <a:spLocks noGrp="1"/>
          </p:cNvSpPr>
          <p:nvPr>
            <p:ph idx="1"/>
          </p:nvPr>
        </p:nvSpPr>
        <p:spPr>
          <a:xfrm>
            <a:off x="1017037" y="2789538"/>
            <a:ext cx="10245012" cy="3693562"/>
          </a:xfrm>
        </p:spPr>
        <p:txBody>
          <a:bodyPr>
            <a:normAutofit/>
          </a:bodyPr>
          <a:lstStyle/>
          <a:p>
            <a:pPr marL="0" indent="0" algn="ctr">
              <a:buNone/>
            </a:pPr>
            <a:r>
              <a:rPr lang="en-US" sz="2400" dirty="0">
                <a:solidFill>
                  <a:schemeClr val="tx1"/>
                </a:solidFill>
                <a:effectLst>
                  <a:outerShdw blurRad="50800" dist="38100" algn="l" rotWithShape="0">
                    <a:prstClr val="black">
                      <a:alpha val="40000"/>
                    </a:prstClr>
                  </a:outerShdw>
                </a:effectLst>
              </a:rPr>
              <a:t>ACDL is a public interest law firm and the designated protection and advocacy system for people with disabilities in Arizona. We assist people with disabilities to promote and protect their legal rights to independence, justice, and equality.</a:t>
            </a:r>
          </a:p>
          <a:p>
            <a:pPr marL="0" indent="0" algn="ctr">
              <a:buNone/>
            </a:pPr>
            <a:r>
              <a:rPr lang="en-US" sz="2400" dirty="0">
                <a:solidFill>
                  <a:schemeClr val="tx1"/>
                </a:solidFill>
                <a:effectLst>
                  <a:outerShdw blurRad="50800" dist="38100" algn="l" rotWithShape="0">
                    <a:prstClr val="black">
                      <a:alpha val="40000"/>
                    </a:prstClr>
                  </a:outerShdw>
                </a:effectLst>
              </a:rPr>
              <a:t>We have offices in Phoenix and Tucson but serve all of Arizona. For more information, please visit:</a:t>
            </a:r>
          </a:p>
          <a:p>
            <a:pPr marL="0" indent="0" algn="ctr">
              <a:buNone/>
            </a:pPr>
            <a:r>
              <a:rPr lang="en-US" sz="2400" dirty="0">
                <a:solidFill>
                  <a:schemeClr val="tx1"/>
                </a:solidFill>
                <a:effectLst>
                  <a:outerShdw blurRad="50800" dist="38100" algn="l" rotWithShape="0">
                    <a:prstClr val="black">
                      <a:alpha val="40000"/>
                    </a:prstClr>
                  </a:outerShdw>
                </a:effectLst>
              </a:rPr>
              <a:t>www.azdisabilitylaw.org</a:t>
            </a:r>
          </a:p>
        </p:txBody>
      </p:sp>
      <p:sp>
        <p:nvSpPr>
          <p:cNvPr id="7" name="Rectangle 6">
            <a:extLst>
              <a:ext uri="{FF2B5EF4-FFF2-40B4-BE49-F238E27FC236}">
                <a16:creationId xmlns:a16="http://schemas.microsoft.com/office/drawing/2014/main" id="{4E8A3E3C-AE9C-4C51-AFE3-DC1D72B42AD8}"/>
              </a:ext>
            </a:extLst>
          </p:cNvPr>
          <p:cNvSpPr/>
          <p:nvPr/>
        </p:nvSpPr>
        <p:spPr>
          <a:xfrm>
            <a:off x="0" y="229548"/>
            <a:ext cx="12192000" cy="16797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C9D0F69D-F59D-4FFD-B2A1-7D3B807129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426" y="374900"/>
            <a:ext cx="4084501" cy="1531688"/>
          </a:xfrm>
          <a:prstGeom prst="rect">
            <a:avLst/>
          </a:prstGeom>
        </p:spPr>
      </p:pic>
      <p:sp>
        <p:nvSpPr>
          <p:cNvPr id="10" name="Rectangle 9">
            <a:extLst>
              <a:ext uri="{FF2B5EF4-FFF2-40B4-BE49-F238E27FC236}">
                <a16:creationId xmlns:a16="http://schemas.microsoft.com/office/drawing/2014/main" id="{D29CAA06-0BBB-408D-A1E3-4EC3A23ED48F}"/>
              </a:ext>
            </a:extLst>
          </p:cNvPr>
          <p:cNvSpPr/>
          <p:nvPr/>
        </p:nvSpPr>
        <p:spPr>
          <a:xfrm>
            <a:off x="11594842" y="2178718"/>
            <a:ext cx="597159" cy="4275740"/>
          </a:xfrm>
          <a:prstGeom prst="rect">
            <a:avLst/>
          </a:prstGeom>
          <a:solidFill>
            <a:srgbClr val="F1A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578428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ABC71D-4B8F-424B-8A19-7C83777E8C51}"/>
              </a:ext>
            </a:extLst>
          </p:cNvPr>
          <p:cNvSpPr/>
          <p:nvPr/>
        </p:nvSpPr>
        <p:spPr>
          <a:xfrm>
            <a:off x="597158" y="2207360"/>
            <a:ext cx="10997684" cy="4275740"/>
          </a:xfrm>
          <a:prstGeom prst="rect">
            <a:avLst/>
          </a:prstGeom>
          <a:solidFill>
            <a:srgbClr val="ED2D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a:extLst>
              <a:ext uri="{FF2B5EF4-FFF2-40B4-BE49-F238E27FC236}">
                <a16:creationId xmlns:a16="http://schemas.microsoft.com/office/drawing/2014/main" id="{D29CAA06-0BBB-408D-A1E3-4EC3A23ED48F}"/>
              </a:ext>
            </a:extLst>
          </p:cNvPr>
          <p:cNvSpPr/>
          <p:nvPr/>
        </p:nvSpPr>
        <p:spPr>
          <a:xfrm>
            <a:off x="-1" y="2207360"/>
            <a:ext cx="597159" cy="4275740"/>
          </a:xfrm>
          <a:prstGeom prst="rect">
            <a:avLst/>
          </a:prstGeom>
          <a:solidFill>
            <a:srgbClr val="F1A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1972965" y="2178718"/>
            <a:ext cx="8229600" cy="610820"/>
          </a:xfrm>
        </p:spPr>
        <p:txBody>
          <a:bodyPr>
            <a:normAutofit fontScale="90000"/>
          </a:bodyPr>
          <a:lstStyle/>
          <a:p>
            <a:pPr algn="ctr"/>
            <a:r>
              <a:rPr lang="en-US" b="1" dirty="0">
                <a:solidFill>
                  <a:schemeClr val="tx1"/>
                </a:solidFill>
                <a:effectLst>
                  <a:outerShdw blurRad="50800" dist="38100" algn="l" rotWithShape="0">
                    <a:prstClr val="black">
                      <a:alpha val="40000"/>
                    </a:prstClr>
                  </a:outerShdw>
                </a:effectLst>
              </a:rPr>
              <a:t>About ACDL</a:t>
            </a:r>
          </a:p>
        </p:txBody>
      </p:sp>
      <p:sp>
        <p:nvSpPr>
          <p:cNvPr id="3" name="Content Placeholder 2"/>
          <p:cNvSpPr>
            <a:spLocks noGrp="1"/>
          </p:cNvSpPr>
          <p:nvPr>
            <p:ph idx="1"/>
          </p:nvPr>
        </p:nvSpPr>
        <p:spPr>
          <a:xfrm>
            <a:off x="1972965" y="2789538"/>
            <a:ext cx="8229600" cy="3693562"/>
          </a:xfrm>
        </p:spPr>
        <p:txBody>
          <a:bodyPr>
            <a:normAutofit/>
          </a:bodyPr>
          <a:lstStyle/>
          <a:p>
            <a:pPr marL="0" indent="0" algn="ctr">
              <a:buNone/>
            </a:pPr>
            <a:endParaRPr lang="en-US" sz="2000" dirty="0">
              <a:solidFill>
                <a:schemeClr val="tx1"/>
              </a:solidFill>
              <a:effectLst>
                <a:outerShdw blurRad="50800" dist="38100" algn="l" rotWithShape="0">
                  <a:prstClr val="black">
                    <a:alpha val="40000"/>
                  </a:prstClr>
                </a:outerShdw>
              </a:effectLst>
            </a:endParaRPr>
          </a:p>
        </p:txBody>
      </p:sp>
      <p:sp>
        <p:nvSpPr>
          <p:cNvPr id="7" name="Rectangle 6">
            <a:extLst>
              <a:ext uri="{FF2B5EF4-FFF2-40B4-BE49-F238E27FC236}">
                <a16:creationId xmlns:a16="http://schemas.microsoft.com/office/drawing/2014/main" id="{4E8A3E3C-AE9C-4C51-AFE3-DC1D72B42AD8}"/>
              </a:ext>
            </a:extLst>
          </p:cNvPr>
          <p:cNvSpPr/>
          <p:nvPr/>
        </p:nvSpPr>
        <p:spPr>
          <a:xfrm>
            <a:off x="0" y="229548"/>
            <a:ext cx="12192000" cy="16797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C9D0F69D-F59D-4FFD-B2A1-7D3B807129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426" y="374900"/>
            <a:ext cx="4084501" cy="1531688"/>
          </a:xfrm>
          <a:prstGeom prst="rect">
            <a:avLst/>
          </a:prstGeom>
        </p:spPr>
      </p:pic>
      <p:sp>
        <p:nvSpPr>
          <p:cNvPr id="10" name="Rectangle 9">
            <a:extLst>
              <a:ext uri="{FF2B5EF4-FFF2-40B4-BE49-F238E27FC236}">
                <a16:creationId xmlns:a16="http://schemas.microsoft.com/office/drawing/2014/main" id="{D29CAA06-0BBB-408D-A1E3-4EC3A23ED48F}"/>
              </a:ext>
            </a:extLst>
          </p:cNvPr>
          <p:cNvSpPr/>
          <p:nvPr/>
        </p:nvSpPr>
        <p:spPr>
          <a:xfrm>
            <a:off x="11594842" y="2178718"/>
            <a:ext cx="597159" cy="4275740"/>
          </a:xfrm>
          <a:prstGeom prst="rect">
            <a:avLst/>
          </a:prstGeom>
          <a:solidFill>
            <a:srgbClr val="F1A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4FABC71D-4B8F-424B-8A19-7C83777E8C51}"/>
              </a:ext>
            </a:extLst>
          </p:cNvPr>
          <p:cNvSpPr/>
          <p:nvPr/>
        </p:nvSpPr>
        <p:spPr>
          <a:xfrm>
            <a:off x="1423555" y="2236002"/>
            <a:ext cx="9144000" cy="4275740"/>
          </a:xfrm>
          <a:prstGeom prst="rect">
            <a:avLst/>
          </a:prstGeom>
          <a:solidFill>
            <a:srgbClr val="ED2D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itle 1"/>
          <p:cNvSpPr txBox="1">
            <a:spLocks/>
          </p:cNvSpPr>
          <p:nvPr/>
        </p:nvSpPr>
        <p:spPr>
          <a:xfrm>
            <a:off x="1954304" y="2207360"/>
            <a:ext cx="8229600" cy="610820"/>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effectLst>
                  <a:outerShdw blurRad="50800" dist="38100" algn="l" rotWithShape="0">
                    <a:prstClr val="black">
                      <a:alpha val="40000"/>
                    </a:prstClr>
                  </a:outerShdw>
                </a:effectLst>
              </a:rPr>
              <a:t>Follow ACDL on Social Media</a:t>
            </a:r>
            <a:endParaRPr lang="en-US" b="1" dirty="0">
              <a:solidFill>
                <a:schemeClr val="tx1"/>
              </a:solidFill>
              <a:effectLst>
                <a:outerShdw blurRad="50800" dist="38100" algn="l" rotWithShape="0">
                  <a:prstClr val="black">
                    <a:alpha val="40000"/>
                  </a:prstClr>
                </a:outerShdw>
              </a:effectLst>
            </a:endParaRPr>
          </a:p>
        </p:txBody>
      </p:sp>
      <p:sp>
        <p:nvSpPr>
          <p:cNvPr id="12" name="Content Placeholder 2"/>
          <p:cNvSpPr txBox="1">
            <a:spLocks/>
          </p:cNvSpPr>
          <p:nvPr/>
        </p:nvSpPr>
        <p:spPr>
          <a:xfrm>
            <a:off x="6002875" y="2985796"/>
            <a:ext cx="4564680" cy="380399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3200" dirty="0" smtClean="0">
                <a:solidFill>
                  <a:schemeClr val="tx1"/>
                </a:solidFill>
                <a:effectLst>
                  <a:outerShdw blurRad="50800" dist="38100" algn="l" rotWithShape="0">
                    <a:prstClr val="black">
                      <a:alpha val="40000"/>
                    </a:prstClr>
                  </a:outerShdw>
                </a:effectLst>
              </a:rPr>
              <a:t>Facebook</a:t>
            </a:r>
          </a:p>
          <a:p>
            <a:pPr marL="0" indent="0">
              <a:buFont typeface="Wingdings 3" charset="2"/>
              <a:buNone/>
            </a:pPr>
            <a:endParaRPr lang="en-US" sz="3200" dirty="0" smtClean="0">
              <a:solidFill>
                <a:schemeClr val="tx1"/>
              </a:solidFill>
              <a:effectLst>
                <a:outerShdw blurRad="50800" dist="38100" algn="l" rotWithShape="0">
                  <a:prstClr val="black">
                    <a:alpha val="40000"/>
                  </a:prstClr>
                </a:outerShdw>
              </a:effectLst>
            </a:endParaRPr>
          </a:p>
          <a:p>
            <a:pPr marL="0" indent="0">
              <a:buFont typeface="Wingdings 3" charset="2"/>
              <a:buNone/>
            </a:pPr>
            <a:r>
              <a:rPr lang="en-US" sz="3200" dirty="0" smtClean="0">
                <a:solidFill>
                  <a:schemeClr val="tx1"/>
                </a:solidFill>
                <a:effectLst>
                  <a:outerShdw blurRad="50800" dist="38100" algn="l" rotWithShape="0">
                    <a:prstClr val="black">
                      <a:alpha val="40000"/>
                    </a:prstClr>
                  </a:outerShdw>
                </a:effectLst>
              </a:rPr>
              <a:t>Twitter</a:t>
            </a:r>
          </a:p>
          <a:p>
            <a:pPr marL="0" indent="0">
              <a:buFont typeface="Wingdings 3" charset="2"/>
              <a:buNone/>
            </a:pPr>
            <a:endParaRPr lang="en-US" sz="3200" dirty="0" smtClean="0">
              <a:solidFill>
                <a:schemeClr val="tx1"/>
              </a:solidFill>
              <a:effectLst>
                <a:outerShdw blurRad="50800" dist="38100" algn="l" rotWithShape="0">
                  <a:prstClr val="black">
                    <a:alpha val="40000"/>
                  </a:prstClr>
                </a:outerShdw>
              </a:effectLst>
            </a:endParaRPr>
          </a:p>
          <a:p>
            <a:pPr marL="0" indent="0">
              <a:buFont typeface="Wingdings 3" charset="2"/>
              <a:buNone/>
            </a:pPr>
            <a:r>
              <a:rPr lang="en-US" sz="3200" dirty="0" smtClean="0">
                <a:solidFill>
                  <a:schemeClr val="tx1"/>
                </a:solidFill>
                <a:effectLst>
                  <a:outerShdw blurRad="50800" dist="38100" algn="l" rotWithShape="0">
                    <a:prstClr val="black">
                      <a:alpha val="40000"/>
                    </a:prstClr>
                  </a:outerShdw>
                </a:effectLst>
              </a:rPr>
              <a:t>YouTube</a:t>
            </a:r>
            <a:endParaRPr lang="en-US" sz="3200" dirty="0">
              <a:solidFill>
                <a:schemeClr val="tx1"/>
              </a:solidFill>
              <a:effectLst>
                <a:outerShdw blurRad="50800" dist="38100" algn="l" rotWithShape="0">
                  <a:prstClr val="black">
                    <a:alpha val="40000"/>
                  </a:prstClr>
                </a:outerShdw>
              </a:effectLst>
            </a:endParaRPr>
          </a:p>
        </p:txBody>
      </p:sp>
      <p:pic>
        <p:nvPicPr>
          <p:cNvPr id="13" name="Picture 12">
            <a:extLst>
              <a:ext uri="{FF2B5EF4-FFF2-40B4-BE49-F238E27FC236}">
                <a16:creationId xmlns:a16="http://schemas.microsoft.com/office/drawing/2014/main" id="{F7F05001-B790-4DF9-9C29-CF1C061BE3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3459" y="2696603"/>
            <a:ext cx="1061615" cy="1400502"/>
          </a:xfrm>
          <a:prstGeom prst="rect">
            <a:avLst/>
          </a:prstGeom>
        </p:spPr>
      </p:pic>
      <p:pic>
        <p:nvPicPr>
          <p:cNvPr id="14" name="Picture 13">
            <a:extLst>
              <a:ext uri="{FF2B5EF4-FFF2-40B4-BE49-F238E27FC236}">
                <a16:creationId xmlns:a16="http://schemas.microsoft.com/office/drawing/2014/main" id="{BC1D4EE8-B292-4CB0-94FA-527597BFA2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4482" y="4097105"/>
            <a:ext cx="939566" cy="939566"/>
          </a:xfrm>
          <a:prstGeom prst="rect">
            <a:avLst/>
          </a:prstGeom>
        </p:spPr>
      </p:pic>
      <p:pic>
        <p:nvPicPr>
          <p:cNvPr id="15" name="Picture 14">
            <a:extLst>
              <a:ext uri="{FF2B5EF4-FFF2-40B4-BE49-F238E27FC236}">
                <a16:creationId xmlns:a16="http://schemas.microsoft.com/office/drawing/2014/main" id="{489E69B5-5CF0-41BE-A75D-0729669CA9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32270" y="4980054"/>
            <a:ext cx="1531688" cy="1531688"/>
          </a:xfrm>
          <a:prstGeom prst="rect">
            <a:avLst/>
          </a:prstGeom>
        </p:spPr>
      </p:pic>
    </p:spTree>
    <p:extLst>
      <p:ext uri="{BB962C8B-B14F-4D97-AF65-F5344CB8AC3E}">
        <p14:creationId xmlns:p14="http://schemas.microsoft.com/office/powerpoint/2010/main" val="418284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Dogs vs. ESAs</a:t>
            </a:r>
            <a:endParaRPr lang="en-US" dirty="0"/>
          </a:p>
        </p:txBody>
      </p:sp>
      <p:sp>
        <p:nvSpPr>
          <p:cNvPr id="3" name="Content Placeholder 2"/>
          <p:cNvSpPr>
            <a:spLocks noGrp="1"/>
          </p:cNvSpPr>
          <p:nvPr>
            <p:ph idx="1"/>
          </p:nvPr>
        </p:nvSpPr>
        <p:spPr>
          <a:xfrm>
            <a:off x="677334" y="1695797"/>
            <a:ext cx="8596668" cy="4345566"/>
          </a:xfrm>
        </p:spPr>
        <p:txBody>
          <a:bodyPr>
            <a:normAutofit lnSpcReduction="10000"/>
          </a:bodyPr>
          <a:lstStyle/>
          <a:p>
            <a:r>
              <a:rPr lang="en-US" sz="2400" u="sng" dirty="0"/>
              <a:t>Service Animal</a:t>
            </a:r>
            <a:r>
              <a:rPr lang="en-US" sz="2400" dirty="0"/>
              <a:t>: a dog that has been individually trained to do work or perform tasks for an individual with a disability.  </a:t>
            </a:r>
            <a:endParaRPr lang="en-US" sz="2400" dirty="0" smtClean="0"/>
          </a:p>
          <a:p>
            <a:pPr lvl="1"/>
            <a:r>
              <a:rPr lang="en-US" sz="2200" dirty="0" smtClean="0"/>
              <a:t>The </a:t>
            </a:r>
            <a:r>
              <a:rPr lang="en-US" sz="2200" dirty="0"/>
              <a:t>task(s) performed by the dog must be directly related to the person's disability</a:t>
            </a:r>
            <a:r>
              <a:rPr lang="en-US" sz="2200" dirty="0" smtClean="0"/>
              <a:t>.</a:t>
            </a:r>
          </a:p>
          <a:p>
            <a:pPr lvl="1"/>
            <a:r>
              <a:rPr lang="en-US" sz="2200" dirty="0" smtClean="0"/>
              <a:t>This definition comes from the ADA</a:t>
            </a:r>
            <a:endParaRPr lang="en-US" sz="2200" dirty="0"/>
          </a:p>
          <a:p>
            <a:r>
              <a:rPr lang="en-US" sz="2400" u="sng" dirty="0"/>
              <a:t>Emotional Support Animal (</a:t>
            </a:r>
            <a:r>
              <a:rPr lang="en-US" sz="2400" u="sng" dirty="0" smtClean="0"/>
              <a:t>ESA)</a:t>
            </a:r>
            <a:r>
              <a:rPr lang="en-US" sz="2400" dirty="0" smtClean="0"/>
              <a:t>: Animals that provide </a:t>
            </a:r>
            <a:r>
              <a:rPr lang="en-US" sz="2400" dirty="0"/>
              <a:t>comfort just by being with a person. </a:t>
            </a:r>
            <a:endParaRPr lang="en-US" sz="2400" dirty="0" smtClean="0"/>
          </a:p>
          <a:p>
            <a:pPr lvl="1"/>
            <a:r>
              <a:rPr lang="en-US" sz="2200" dirty="0" smtClean="0"/>
              <a:t>ESAs </a:t>
            </a:r>
            <a:r>
              <a:rPr lang="en-US" sz="2200" dirty="0"/>
              <a:t>have not been trained to perform a specific job or task for a person with a disability</a:t>
            </a:r>
            <a:r>
              <a:rPr lang="en-US" sz="2200" dirty="0" smtClean="0"/>
              <a:t>.</a:t>
            </a:r>
          </a:p>
          <a:p>
            <a:pPr lvl="1"/>
            <a:r>
              <a:rPr lang="en-US" sz="2200" dirty="0" smtClean="0"/>
              <a:t>ESAs are not defined under the relevant laws</a:t>
            </a:r>
          </a:p>
          <a:p>
            <a:endParaRPr lang="en-US" sz="2400" dirty="0"/>
          </a:p>
        </p:txBody>
      </p:sp>
    </p:spTree>
    <p:extLst>
      <p:ext uri="{BB962C8B-B14F-4D97-AF65-F5344CB8AC3E}">
        <p14:creationId xmlns:p14="http://schemas.microsoft.com/office/powerpoint/2010/main" val="224209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Dogs and ESA Laws</a:t>
            </a:r>
            <a:endParaRPr lang="en-US" dirty="0"/>
          </a:p>
        </p:txBody>
      </p:sp>
      <p:sp>
        <p:nvSpPr>
          <p:cNvPr id="3" name="Content Placeholder 2"/>
          <p:cNvSpPr>
            <a:spLocks noGrp="1"/>
          </p:cNvSpPr>
          <p:nvPr>
            <p:ph idx="1"/>
          </p:nvPr>
        </p:nvSpPr>
        <p:spPr/>
        <p:txBody>
          <a:bodyPr>
            <a:noAutofit/>
          </a:bodyPr>
          <a:lstStyle/>
          <a:p>
            <a:r>
              <a:rPr lang="en-US" sz="2400" dirty="0"/>
              <a:t>Americans with Disabilities </a:t>
            </a:r>
            <a:r>
              <a:rPr lang="en-US" sz="2400" dirty="0" smtClean="0"/>
              <a:t>Act</a:t>
            </a:r>
          </a:p>
          <a:p>
            <a:pPr lvl="1"/>
            <a:r>
              <a:rPr lang="en-US" sz="2000" dirty="0" smtClean="0"/>
              <a:t>Title I: Employment</a:t>
            </a:r>
          </a:p>
          <a:p>
            <a:pPr lvl="1"/>
            <a:r>
              <a:rPr lang="en-US" sz="2000" dirty="0" smtClean="0"/>
              <a:t>Title II: State &amp; Local Govt.</a:t>
            </a:r>
          </a:p>
          <a:p>
            <a:pPr lvl="1"/>
            <a:r>
              <a:rPr lang="en-US" sz="2000" dirty="0" smtClean="0"/>
              <a:t>Title III: Public Accommodations</a:t>
            </a:r>
            <a:endParaRPr lang="en-US" sz="2000" dirty="0"/>
          </a:p>
          <a:p>
            <a:r>
              <a:rPr lang="en-US" sz="2400" dirty="0"/>
              <a:t>Fair Housing Act</a:t>
            </a:r>
          </a:p>
          <a:p>
            <a:r>
              <a:rPr lang="en-US" sz="2400" dirty="0" smtClean="0"/>
              <a:t>Air </a:t>
            </a:r>
            <a:r>
              <a:rPr lang="en-US" sz="2400" dirty="0"/>
              <a:t>Carriers Access </a:t>
            </a:r>
            <a:r>
              <a:rPr lang="en-US" sz="2400" dirty="0" smtClean="0"/>
              <a:t>Act (Airlines)</a:t>
            </a:r>
            <a:endParaRPr lang="en-US" sz="2400" dirty="0"/>
          </a:p>
          <a:p>
            <a:r>
              <a:rPr lang="en-US" sz="2400" dirty="0" smtClean="0"/>
              <a:t>State </a:t>
            </a:r>
            <a:r>
              <a:rPr lang="en-US" sz="2400" dirty="0"/>
              <a:t>Laws</a:t>
            </a:r>
          </a:p>
        </p:txBody>
      </p:sp>
    </p:spTree>
    <p:extLst>
      <p:ext uri="{BB962C8B-B14F-4D97-AF65-F5344CB8AC3E}">
        <p14:creationId xmlns:p14="http://schemas.microsoft.com/office/powerpoint/2010/main" val="377644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ADA Titles II and III</a:t>
            </a:r>
            <a:endParaRPr lang="en-US" dirty="0"/>
          </a:p>
        </p:txBody>
      </p:sp>
      <p:sp>
        <p:nvSpPr>
          <p:cNvPr id="3" name="Text Placeholder 2"/>
          <p:cNvSpPr>
            <a:spLocks noGrp="1"/>
          </p:cNvSpPr>
          <p:nvPr>
            <p:ph type="body" idx="1"/>
          </p:nvPr>
        </p:nvSpPr>
        <p:spPr/>
        <p:txBody>
          <a:bodyPr/>
          <a:lstStyle/>
          <a:p>
            <a:pPr algn="ctr"/>
            <a:r>
              <a:rPr lang="en-US" u="sng" dirty="0" smtClean="0"/>
              <a:t>Title II – State &amp; Local Govt.</a:t>
            </a:r>
          </a:p>
        </p:txBody>
      </p:sp>
      <p:sp>
        <p:nvSpPr>
          <p:cNvPr id="4" name="Content Placeholder 3"/>
          <p:cNvSpPr>
            <a:spLocks noGrp="1"/>
          </p:cNvSpPr>
          <p:nvPr>
            <p:ph sz="half" idx="2"/>
          </p:nvPr>
        </p:nvSpPr>
        <p:spPr/>
        <p:txBody>
          <a:bodyPr/>
          <a:lstStyle/>
          <a:p>
            <a:r>
              <a:rPr lang="en-US" dirty="0" smtClean="0"/>
              <a:t>Both places and services owned or provided by state and local govt.</a:t>
            </a:r>
          </a:p>
          <a:p>
            <a:pPr lvl="1"/>
            <a:r>
              <a:rPr lang="en-US" dirty="0" smtClean="0"/>
              <a:t>Courthouses, museums, city hall, parks</a:t>
            </a:r>
          </a:p>
          <a:p>
            <a:pPr lvl="1"/>
            <a:r>
              <a:rPr lang="en-US" dirty="0" smtClean="0"/>
              <a:t>City buses, schools, voting</a:t>
            </a:r>
          </a:p>
          <a:p>
            <a:r>
              <a:rPr lang="en-US" dirty="0" smtClean="0"/>
              <a:t>Does </a:t>
            </a:r>
            <a:r>
              <a:rPr lang="en-US" u="sng" dirty="0" smtClean="0"/>
              <a:t>not</a:t>
            </a:r>
            <a:r>
              <a:rPr lang="en-US" dirty="0" smtClean="0"/>
              <a:t> apply to volunteer programs or employment</a:t>
            </a:r>
          </a:p>
          <a:p>
            <a:r>
              <a:rPr lang="en-US" dirty="0" smtClean="0"/>
              <a:t>Does not apply to Federal Govt.</a:t>
            </a:r>
            <a:endParaRPr lang="en-US" dirty="0"/>
          </a:p>
        </p:txBody>
      </p:sp>
      <p:sp>
        <p:nvSpPr>
          <p:cNvPr id="5" name="Text Placeholder 4"/>
          <p:cNvSpPr>
            <a:spLocks noGrp="1"/>
          </p:cNvSpPr>
          <p:nvPr>
            <p:ph type="body" sz="quarter" idx="3"/>
          </p:nvPr>
        </p:nvSpPr>
        <p:spPr/>
        <p:txBody>
          <a:bodyPr/>
          <a:lstStyle/>
          <a:p>
            <a:pPr algn="ctr"/>
            <a:r>
              <a:rPr lang="en-US" sz="2200" u="sng" dirty="0" smtClean="0"/>
              <a:t>Title III – Public Accommodations</a:t>
            </a:r>
            <a:endParaRPr lang="en-US" sz="2200" u="sng" dirty="0"/>
          </a:p>
        </p:txBody>
      </p:sp>
      <p:sp>
        <p:nvSpPr>
          <p:cNvPr id="6" name="Content Placeholder 5"/>
          <p:cNvSpPr>
            <a:spLocks noGrp="1"/>
          </p:cNvSpPr>
          <p:nvPr>
            <p:ph sz="quarter" idx="4"/>
          </p:nvPr>
        </p:nvSpPr>
        <p:spPr/>
        <p:txBody>
          <a:bodyPr/>
          <a:lstStyle/>
          <a:p>
            <a:r>
              <a:rPr lang="en-US" dirty="0"/>
              <a:t>Public Accommodations: Places that offer goods and services (i.e., businesses) that are open to the public</a:t>
            </a:r>
          </a:p>
          <a:p>
            <a:pPr lvl="1"/>
            <a:r>
              <a:rPr lang="en-US" dirty="0"/>
              <a:t>Restaurants, bars, retail stores, bowling alleys, </a:t>
            </a:r>
            <a:r>
              <a:rPr lang="en-US" dirty="0" smtClean="0"/>
              <a:t>hospitals, doctors </a:t>
            </a:r>
            <a:r>
              <a:rPr lang="en-US" dirty="0"/>
              <a:t>offices, etc.</a:t>
            </a:r>
          </a:p>
          <a:p>
            <a:r>
              <a:rPr lang="en-US" dirty="0" smtClean="0"/>
              <a:t>Does not apply to employment</a:t>
            </a:r>
            <a:endParaRPr lang="en-US" dirty="0"/>
          </a:p>
        </p:txBody>
      </p:sp>
    </p:spTree>
    <p:extLst>
      <p:ext uri="{BB962C8B-B14F-4D97-AF65-F5344CB8AC3E}">
        <p14:creationId xmlns:p14="http://schemas.microsoft.com/office/powerpoint/2010/main" val="285340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Title II/III: Service Animal Definition </a:t>
            </a:r>
            <a:endParaRPr lang="en-US" dirty="0"/>
          </a:p>
        </p:txBody>
      </p:sp>
      <p:sp>
        <p:nvSpPr>
          <p:cNvPr id="3" name="Content Placeholder 2"/>
          <p:cNvSpPr>
            <a:spLocks noGrp="1"/>
          </p:cNvSpPr>
          <p:nvPr>
            <p:ph idx="1"/>
          </p:nvPr>
        </p:nvSpPr>
        <p:spPr>
          <a:xfrm>
            <a:off x="677334" y="1620983"/>
            <a:ext cx="8596668" cy="4420380"/>
          </a:xfrm>
        </p:spPr>
        <p:txBody>
          <a:bodyPr>
            <a:noAutofit/>
          </a:bodyPr>
          <a:lstStyle/>
          <a:p>
            <a:r>
              <a:rPr lang="en-US" sz="1900" dirty="0"/>
              <a:t>Service Animal Definition: A dog that has been individually trained to do work or perform tasks for an individual with a disability.  </a:t>
            </a:r>
            <a:endParaRPr lang="en-US" sz="1900" dirty="0" smtClean="0"/>
          </a:p>
          <a:p>
            <a:pPr lvl="1"/>
            <a:r>
              <a:rPr lang="en-US" sz="1800" dirty="0" smtClean="0"/>
              <a:t>“</a:t>
            </a:r>
            <a:r>
              <a:rPr lang="en-US" sz="1800" dirty="0"/>
              <a:t>Do work or perform tasks”: The dog must be trained to take a specific action when needed to assist the person with a disability.</a:t>
            </a:r>
          </a:p>
          <a:p>
            <a:pPr lvl="1"/>
            <a:r>
              <a:rPr lang="en-US" sz="1800" dirty="0"/>
              <a:t>No ESAs</a:t>
            </a:r>
          </a:p>
          <a:p>
            <a:pPr lvl="1"/>
            <a:r>
              <a:rPr lang="en-US" sz="1800" dirty="0"/>
              <a:t>No miniature horses</a:t>
            </a:r>
          </a:p>
          <a:p>
            <a:pPr lvl="1"/>
            <a:r>
              <a:rPr lang="en-US" sz="1800" dirty="0" smtClean="0"/>
              <a:t>Must be under control of handler</a:t>
            </a:r>
          </a:p>
          <a:p>
            <a:pPr lvl="1"/>
            <a:r>
              <a:rPr lang="en-US" sz="1800" dirty="0" smtClean="0"/>
              <a:t>Leashed?</a:t>
            </a:r>
          </a:p>
          <a:p>
            <a:r>
              <a:rPr lang="en-US" sz="1900" dirty="0" smtClean="0"/>
              <a:t>Generally </a:t>
            </a:r>
            <a:r>
              <a:rPr lang="en-US" sz="1900" dirty="0"/>
              <a:t>must allow service animals to accompany people with disabilities in all areas of the facility where the public is allowed to go. </a:t>
            </a:r>
            <a:endParaRPr lang="en-US" sz="1900" dirty="0" smtClean="0"/>
          </a:p>
          <a:p>
            <a:r>
              <a:rPr lang="en-US" sz="1900" dirty="0" smtClean="0"/>
              <a:t>Can be trained by individual, no official registration required</a:t>
            </a:r>
          </a:p>
        </p:txBody>
      </p:sp>
    </p:spTree>
    <p:extLst>
      <p:ext uri="{BB962C8B-B14F-4D97-AF65-F5344CB8AC3E}">
        <p14:creationId xmlns:p14="http://schemas.microsoft.com/office/powerpoint/2010/main" val="1080050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Title </a:t>
            </a:r>
            <a:r>
              <a:rPr lang="en-US" dirty="0" smtClean="0"/>
              <a:t>II/III</a:t>
            </a:r>
            <a:r>
              <a:rPr lang="en-US" dirty="0"/>
              <a:t>: </a:t>
            </a:r>
            <a:r>
              <a:rPr lang="en-US" dirty="0" smtClean="0"/>
              <a:t>Permissible Questions</a:t>
            </a:r>
            <a:endParaRPr lang="en-US" dirty="0"/>
          </a:p>
        </p:txBody>
      </p:sp>
      <p:sp>
        <p:nvSpPr>
          <p:cNvPr id="3" name="Text Placeholder 2"/>
          <p:cNvSpPr>
            <a:spLocks noGrp="1"/>
          </p:cNvSpPr>
          <p:nvPr>
            <p:ph type="body" idx="1"/>
          </p:nvPr>
        </p:nvSpPr>
        <p:spPr/>
        <p:txBody>
          <a:bodyPr/>
          <a:lstStyle/>
          <a:p>
            <a:pPr algn="ctr"/>
            <a:r>
              <a:rPr lang="en-US" u="sng" dirty="0" smtClean="0"/>
              <a:t>Allowed</a:t>
            </a:r>
            <a:endParaRPr lang="en-US" u="sng" dirty="0"/>
          </a:p>
        </p:txBody>
      </p:sp>
      <p:sp>
        <p:nvSpPr>
          <p:cNvPr id="4" name="Content Placeholder 3"/>
          <p:cNvSpPr>
            <a:spLocks noGrp="1"/>
          </p:cNvSpPr>
          <p:nvPr>
            <p:ph sz="half" idx="2"/>
          </p:nvPr>
        </p:nvSpPr>
        <p:spPr/>
        <p:txBody>
          <a:bodyPr>
            <a:normAutofit/>
          </a:bodyPr>
          <a:lstStyle/>
          <a:p>
            <a:r>
              <a:rPr lang="en-US" sz="2200" dirty="0" smtClean="0"/>
              <a:t>(</a:t>
            </a:r>
            <a:r>
              <a:rPr lang="en-US" sz="2200" dirty="0"/>
              <a:t>1) is the dog a service animal required because of a disability?</a:t>
            </a:r>
          </a:p>
          <a:p>
            <a:r>
              <a:rPr lang="en-US" sz="2200" dirty="0"/>
              <a:t>(2) what work or task has the dog been trained to perform?</a:t>
            </a:r>
          </a:p>
          <a:p>
            <a:endParaRPr lang="en-US" dirty="0"/>
          </a:p>
        </p:txBody>
      </p:sp>
      <p:sp>
        <p:nvSpPr>
          <p:cNvPr id="5" name="Text Placeholder 4"/>
          <p:cNvSpPr>
            <a:spLocks noGrp="1"/>
          </p:cNvSpPr>
          <p:nvPr>
            <p:ph type="body" sz="quarter" idx="3"/>
          </p:nvPr>
        </p:nvSpPr>
        <p:spPr/>
        <p:txBody>
          <a:bodyPr/>
          <a:lstStyle/>
          <a:p>
            <a:pPr algn="ctr"/>
            <a:r>
              <a:rPr lang="en-US" u="sng" dirty="0" smtClean="0"/>
              <a:t>Not Allowed</a:t>
            </a:r>
            <a:endParaRPr lang="en-US" u="sng" dirty="0"/>
          </a:p>
        </p:txBody>
      </p:sp>
      <p:sp>
        <p:nvSpPr>
          <p:cNvPr id="6" name="Content Placeholder 5"/>
          <p:cNvSpPr>
            <a:spLocks noGrp="1"/>
          </p:cNvSpPr>
          <p:nvPr>
            <p:ph sz="quarter" idx="4"/>
          </p:nvPr>
        </p:nvSpPr>
        <p:spPr/>
        <p:txBody>
          <a:bodyPr/>
          <a:lstStyle/>
          <a:p>
            <a:r>
              <a:rPr lang="en-US" dirty="0" smtClean="0"/>
              <a:t>Questions about </a:t>
            </a:r>
            <a:r>
              <a:rPr lang="en-US" dirty="0"/>
              <a:t>the person’s </a:t>
            </a:r>
            <a:r>
              <a:rPr lang="en-US" dirty="0" smtClean="0"/>
              <a:t>disability </a:t>
            </a:r>
          </a:p>
          <a:p>
            <a:r>
              <a:rPr lang="en-US" dirty="0"/>
              <a:t>Requiring medical documentation, </a:t>
            </a:r>
            <a:r>
              <a:rPr lang="en-US" dirty="0" smtClean="0"/>
              <a:t>a </a:t>
            </a:r>
            <a:r>
              <a:rPr lang="en-US" dirty="0"/>
              <a:t>special identification </a:t>
            </a:r>
            <a:r>
              <a:rPr lang="en-US" dirty="0" smtClean="0"/>
              <a:t>card, vest, </a:t>
            </a:r>
            <a:r>
              <a:rPr lang="en-US" dirty="0"/>
              <a:t>or training documentation for the </a:t>
            </a:r>
            <a:r>
              <a:rPr lang="en-US" dirty="0" smtClean="0"/>
              <a:t>dog </a:t>
            </a:r>
          </a:p>
          <a:p>
            <a:r>
              <a:rPr lang="en-US" dirty="0" smtClean="0"/>
              <a:t>Asking </a:t>
            </a:r>
            <a:r>
              <a:rPr lang="en-US" dirty="0"/>
              <a:t>that the dog demonstrate its ability to perform the work or task.</a:t>
            </a:r>
          </a:p>
          <a:p>
            <a:endParaRPr lang="en-US" dirty="0"/>
          </a:p>
        </p:txBody>
      </p:sp>
    </p:spTree>
    <p:extLst>
      <p:ext uri="{BB962C8B-B14F-4D97-AF65-F5344CB8AC3E}">
        <p14:creationId xmlns:p14="http://schemas.microsoft.com/office/powerpoint/2010/main" val="203450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Title II/III:</a:t>
            </a:r>
            <a:br>
              <a:rPr lang="en-US" dirty="0"/>
            </a:br>
            <a:r>
              <a:rPr lang="en-US" dirty="0"/>
              <a:t>Can Service Animals be Asked to Leave?</a:t>
            </a:r>
          </a:p>
        </p:txBody>
      </p:sp>
      <p:sp>
        <p:nvSpPr>
          <p:cNvPr id="3" name="Text Placeholder 2"/>
          <p:cNvSpPr>
            <a:spLocks noGrp="1"/>
          </p:cNvSpPr>
          <p:nvPr>
            <p:ph type="body" idx="1"/>
          </p:nvPr>
        </p:nvSpPr>
        <p:spPr/>
        <p:txBody>
          <a:bodyPr/>
          <a:lstStyle/>
          <a:p>
            <a:pPr algn="ctr"/>
            <a:r>
              <a:rPr lang="en-US" u="sng" dirty="0" smtClean="0"/>
              <a:t>Yes</a:t>
            </a:r>
            <a:endParaRPr lang="en-US" u="sng" dirty="0"/>
          </a:p>
        </p:txBody>
      </p:sp>
      <p:sp>
        <p:nvSpPr>
          <p:cNvPr id="4" name="Content Placeholder 3"/>
          <p:cNvSpPr>
            <a:spLocks noGrp="1"/>
          </p:cNvSpPr>
          <p:nvPr>
            <p:ph sz="half" idx="2"/>
          </p:nvPr>
        </p:nvSpPr>
        <p:spPr/>
        <p:txBody>
          <a:bodyPr>
            <a:normAutofit/>
          </a:bodyPr>
          <a:lstStyle/>
          <a:p>
            <a:r>
              <a:rPr lang="en-US" dirty="0"/>
              <a:t>(1) the dog is out of control and the handler does not take effective action to control </a:t>
            </a:r>
            <a:r>
              <a:rPr lang="en-US" dirty="0" smtClean="0"/>
              <a:t>it.</a:t>
            </a:r>
          </a:p>
          <a:p>
            <a:r>
              <a:rPr lang="en-US" dirty="0" smtClean="0"/>
              <a:t>(</a:t>
            </a:r>
            <a:r>
              <a:rPr lang="en-US" dirty="0"/>
              <a:t>2) the dog is not housebroken</a:t>
            </a:r>
            <a:r>
              <a:rPr lang="en-US" dirty="0" smtClean="0"/>
              <a:t>.</a:t>
            </a:r>
          </a:p>
          <a:p>
            <a:r>
              <a:rPr lang="en-US" dirty="0" smtClean="0"/>
              <a:t>Staff </a:t>
            </a:r>
            <a:r>
              <a:rPr lang="en-US" dirty="0"/>
              <a:t>must offer the person with the disability the opportunity to obtain goods or services without the animal’s presence.</a:t>
            </a:r>
            <a:endParaRPr lang="en-US" dirty="0"/>
          </a:p>
        </p:txBody>
      </p:sp>
      <p:sp>
        <p:nvSpPr>
          <p:cNvPr id="5" name="Text Placeholder 4"/>
          <p:cNvSpPr>
            <a:spLocks noGrp="1"/>
          </p:cNvSpPr>
          <p:nvPr>
            <p:ph type="body" sz="quarter" idx="3"/>
          </p:nvPr>
        </p:nvSpPr>
        <p:spPr/>
        <p:txBody>
          <a:bodyPr/>
          <a:lstStyle/>
          <a:p>
            <a:pPr algn="ctr"/>
            <a:r>
              <a:rPr lang="en-US" u="sng" dirty="0" smtClean="0"/>
              <a:t>No</a:t>
            </a:r>
            <a:endParaRPr lang="en-US" u="sng" dirty="0"/>
          </a:p>
        </p:txBody>
      </p:sp>
      <p:sp>
        <p:nvSpPr>
          <p:cNvPr id="6" name="Content Placeholder 5"/>
          <p:cNvSpPr>
            <a:spLocks noGrp="1"/>
          </p:cNvSpPr>
          <p:nvPr>
            <p:ph sz="quarter" idx="4"/>
          </p:nvPr>
        </p:nvSpPr>
        <p:spPr/>
        <p:txBody>
          <a:bodyPr/>
          <a:lstStyle/>
          <a:p>
            <a:r>
              <a:rPr lang="en-US" dirty="0" smtClean="0"/>
              <a:t>Allergies/fear of dogs</a:t>
            </a:r>
          </a:p>
          <a:p>
            <a:r>
              <a:rPr lang="en-US" dirty="0" smtClean="0"/>
              <a:t>Food is being sold or prepared</a:t>
            </a:r>
          </a:p>
          <a:p>
            <a:pPr lvl="1"/>
            <a:r>
              <a:rPr lang="en-US" dirty="0" smtClean="0"/>
              <a:t>E.g.: restaurants and grocery stores (where open to the public)</a:t>
            </a:r>
          </a:p>
          <a:p>
            <a:pPr lvl="1"/>
            <a:r>
              <a:rPr lang="en-US" dirty="0" smtClean="0"/>
              <a:t>Overrules state/local health codes</a:t>
            </a:r>
          </a:p>
          <a:p>
            <a:r>
              <a:rPr lang="en-US" dirty="0" smtClean="0"/>
              <a:t>No pets allowed</a:t>
            </a:r>
          </a:p>
          <a:p>
            <a:r>
              <a:rPr lang="en-US" dirty="0" smtClean="0"/>
              <a:t>State/local leash laws</a:t>
            </a:r>
          </a:p>
          <a:p>
            <a:r>
              <a:rPr lang="en-US" dirty="0" smtClean="0"/>
              <a:t>Breed restrictions</a:t>
            </a:r>
          </a:p>
          <a:p>
            <a:endParaRPr lang="en-US" dirty="0"/>
          </a:p>
        </p:txBody>
      </p:sp>
    </p:spTree>
    <p:extLst>
      <p:ext uri="{BB962C8B-B14F-4D97-AF65-F5344CB8AC3E}">
        <p14:creationId xmlns:p14="http://schemas.microsoft.com/office/powerpoint/2010/main" val="17808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Title I: Employment</a:t>
            </a:r>
            <a:endParaRPr lang="en-US" dirty="0"/>
          </a:p>
        </p:txBody>
      </p:sp>
      <p:sp>
        <p:nvSpPr>
          <p:cNvPr id="3" name="Content Placeholder 2"/>
          <p:cNvSpPr>
            <a:spLocks noGrp="1"/>
          </p:cNvSpPr>
          <p:nvPr>
            <p:ph idx="1"/>
          </p:nvPr>
        </p:nvSpPr>
        <p:spPr/>
        <p:txBody>
          <a:bodyPr>
            <a:normAutofit/>
          </a:bodyPr>
          <a:lstStyle/>
          <a:p>
            <a:r>
              <a:rPr lang="en-US" sz="2400" dirty="0" smtClean="0"/>
              <a:t>No </a:t>
            </a:r>
            <a:r>
              <a:rPr lang="en-US" sz="2400" dirty="0"/>
              <a:t>automatic right to have service animal</a:t>
            </a:r>
          </a:p>
          <a:p>
            <a:pPr lvl="1"/>
            <a:r>
              <a:rPr lang="en-US" sz="2400" dirty="0"/>
              <a:t>Granted as reasonable </a:t>
            </a:r>
            <a:r>
              <a:rPr lang="en-US" sz="2400" dirty="0" smtClean="0"/>
              <a:t>accommodation</a:t>
            </a:r>
          </a:p>
          <a:p>
            <a:r>
              <a:rPr lang="en-US" sz="2400" dirty="0"/>
              <a:t>No service animal definition</a:t>
            </a:r>
          </a:p>
          <a:p>
            <a:pPr lvl="1"/>
            <a:r>
              <a:rPr lang="en-US" sz="2400" dirty="0"/>
              <a:t>ESA?</a:t>
            </a:r>
          </a:p>
          <a:p>
            <a:pPr lvl="1"/>
            <a:r>
              <a:rPr lang="en-US" sz="2400" dirty="0"/>
              <a:t>Dogs only</a:t>
            </a:r>
            <a:r>
              <a:rPr lang="en-US" sz="2400" dirty="0" smtClean="0"/>
              <a:t>?</a:t>
            </a:r>
            <a:endParaRPr lang="en-US" sz="2600" dirty="0"/>
          </a:p>
          <a:p>
            <a:r>
              <a:rPr lang="en-US" sz="2400" dirty="0"/>
              <a:t>Employer must meet certain criteria </a:t>
            </a:r>
          </a:p>
          <a:p>
            <a:pPr lvl="1"/>
            <a:r>
              <a:rPr lang="en-US" sz="2400" dirty="0" smtClean="0"/>
              <a:t>E.g</a:t>
            </a:r>
            <a:r>
              <a:rPr lang="en-US" sz="2400" dirty="0"/>
              <a:t>., 15+ </a:t>
            </a:r>
            <a:r>
              <a:rPr lang="en-US" sz="2400" dirty="0" smtClean="0"/>
              <a:t>employees</a:t>
            </a:r>
          </a:p>
        </p:txBody>
      </p:sp>
    </p:spTree>
    <p:extLst>
      <p:ext uri="{BB962C8B-B14F-4D97-AF65-F5344CB8AC3E}">
        <p14:creationId xmlns:p14="http://schemas.microsoft.com/office/powerpoint/2010/main" val="41328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Title I: Reasonable Accommodations</a:t>
            </a:r>
            <a:endParaRPr lang="en-US" dirty="0"/>
          </a:p>
        </p:txBody>
      </p:sp>
      <p:sp>
        <p:nvSpPr>
          <p:cNvPr id="3" name="Content Placeholder 2"/>
          <p:cNvSpPr>
            <a:spLocks noGrp="1"/>
          </p:cNvSpPr>
          <p:nvPr>
            <p:ph idx="1"/>
          </p:nvPr>
        </p:nvSpPr>
        <p:spPr>
          <a:xfrm>
            <a:off x="677333" y="1463041"/>
            <a:ext cx="8840739" cy="4904508"/>
          </a:xfrm>
        </p:spPr>
        <p:txBody>
          <a:bodyPr>
            <a:normAutofit fontScale="92500"/>
          </a:bodyPr>
          <a:lstStyle/>
          <a:p>
            <a:r>
              <a:rPr lang="en-US" sz="2000" u="sng" dirty="0" smtClean="0"/>
              <a:t>Reasonable Accommodation</a:t>
            </a:r>
            <a:r>
              <a:rPr lang="en-US" sz="2000" dirty="0" smtClean="0"/>
              <a:t>: Modification </a:t>
            </a:r>
            <a:r>
              <a:rPr lang="en-US" sz="2000" dirty="0"/>
              <a:t>or adjustment to a job, the work environment, or the way things are usually done during the hiring process. These modifications enable an individual with a disability to have an equal opportunity not only to get a job, but successfully perform their job tasks to the same extent as people without disabilities. </a:t>
            </a:r>
            <a:endParaRPr lang="en-US" sz="2000" dirty="0" smtClean="0"/>
          </a:p>
          <a:p>
            <a:pPr lvl="1"/>
            <a:r>
              <a:rPr lang="en-US" sz="1800" dirty="0" smtClean="0"/>
              <a:t>Service animals are generally a reasonable accommodation, ESAs may not be</a:t>
            </a:r>
          </a:p>
          <a:p>
            <a:r>
              <a:rPr lang="en-US" sz="2000" dirty="0" smtClean="0"/>
              <a:t>Best Practices</a:t>
            </a:r>
          </a:p>
          <a:p>
            <a:pPr lvl="1"/>
            <a:r>
              <a:rPr lang="en-US" sz="2000" dirty="0" smtClean="0"/>
              <a:t>Written</a:t>
            </a:r>
          </a:p>
          <a:p>
            <a:pPr lvl="1"/>
            <a:r>
              <a:rPr lang="en-US" sz="2000" dirty="0" smtClean="0"/>
              <a:t>Dated</a:t>
            </a:r>
          </a:p>
          <a:p>
            <a:pPr lvl="1"/>
            <a:r>
              <a:rPr lang="en-US" sz="2000" dirty="0" smtClean="0"/>
              <a:t>Documentation if need is non-obvious</a:t>
            </a:r>
          </a:p>
          <a:p>
            <a:pPr lvl="1"/>
            <a:r>
              <a:rPr lang="en-US" sz="2000" dirty="0" smtClean="0"/>
              <a:t>Uses words “reasonable accommodation”</a:t>
            </a:r>
          </a:p>
          <a:p>
            <a:r>
              <a:rPr lang="en-US" sz="2000" dirty="0" smtClean="0"/>
              <a:t>Kicks off interactive process</a:t>
            </a:r>
          </a:p>
          <a:p>
            <a:r>
              <a:rPr lang="en-US" sz="2000" dirty="0"/>
              <a:t>Accommodation cannot be undue </a:t>
            </a:r>
            <a:r>
              <a:rPr lang="en-US" sz="2000" dirty="0" smtClean="0"/>
              <a:t>burden</a:t>
            </a:r>
            <a:endParaRPr lang="en-US" sz="2000" dirty="0"/>
          </a:p>
        </p:txBody>
      </p:sp>
    </p:spTree>
    <p:extLst>
      <p:ext uri="{BB962C8B-B14F-4D97-AF65-F5344CB8AC3E}">
        <p14:creationId xmlns:p14="http://schemas.microsoft.com/office/powerpoint/2010/main" val="40078480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336</TotalTime>
  <Words>1471</Words>
  <Application>Microsoft Office PowerPoint</Application>
  <PresentationFormat>Widescreen</PresentationFormat>
  <Paragraphs>149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The Legal Landscape of Service Dogs and Emotional Support Animals</vt:lpstr>
      <vt:lpstr>Service Dogs vs. ESAs</vt:lpstr>
      <vt:lpstr>Service Dogs and ESA Laws</vt:lpstr>
      <vt:lpstr>                ADA Titles II and III</vt:lpstr>
      <vt:lpstr>ADA Title II/III: Service Animal Definition </vt:lpstr>
      <vt:lpstr>ADA Title II/III: Permissible Questions</vt:lpstr>
      <vt:lpstr>ADA Title II/III: Can Service Animals be Asked to Leave?</vt:lpstr>
      <vt:lpstr>ADA Title I: Employment</vt:lpstr>
      <vt:lpstr>ADA Title I: Reasonable Accommodations</vt:lpstr>
      <vt:lpstr>Fair Housing Act</vt:lpstr>
      <vt:lpstr>Fair Housing Act: Reasonable Accommodations</vt:lpstr>
      <vt:lpstr>Air Carriers Access Act (ACAA)</vt:lpstr>
      <vt:lpstr>ACAA: What Documentation Can Airlines Require?</vt:lpstr>
      <vt:lpstr>When Can Airlines Deny Transport to a Service Dog?</vt:lpstr>
      <vt:lpstr>Arizona State Law: Public Accommodations</vt:lpstr>
      <vt:lpstr>Resources</vt:lpstr>
      <vt:lpstr>About ACDL</vt:lpstr>
      <vt:lpstr>About ACDL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Landscape of Service Dogs and Emotional Support Animals</dc:title>
  <dc:creator>Corey Lovato</dc:creator>
  <cp:lastModifiedBy>Corey Lovato</cp:lastModifiedBy>
  <cp:revision>67</cp:revision>
  <dcterms:created xsi:type="dcterms:W3CDTF">2021-09-08T17:45:51Z</dcterms:created>
  <dcterms:modified xsi:type="dcterms:W3CDTF">2021-09-08T23:22:41Z</dcterms:modified>
</cp:coreProperties>
</file>