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4"/>
  </p:sldMasterIdLst>
  <p:notesMasterIdLst>
    <p:notesMasterId r:id="rId40"/>
  </p:notesMasterIdLst>
  <p:handoutMasterIdLst>
    <p:handoutMasterId r:id="rId41"/>
  </p:handoutMasterIdLst>
  <p:sldIdLst>
    <p:sldId id="300" r:id="rId5"/>
    <p:sldId id="271" r:id="rId6"/>
    <p:sldId id="269" r:id="rId7"/>
    <p:sldId id="290" r:id="rId8"/>
    <p:sldId id="272" r:id="rId9"/>
    <p:sldId id="273" r:id="rId10"/>
    <p:sldId id="274" r:id="rId11"/>
    <p:sldId id="275" r:id="rId12"/>
    <p:sldId id="276" r:id="rId13"/>
    <p:sldId id="287" r:id="rId14"/>
    <p:sldId id="288" r:id="rId15"/>
    <p:sldId id="289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6" r:id="rId24"/>
    <p:sldId id="291" r:id="rId25"/>
    <p:sldId id="284" r:id="rId26"/>
    <p:sldId id="285" r:id="rId27"/>
    <p:sldId id="267" r:id="rId28"/>
    <p:sldId id="292" r:id="rId29"/>
    <p:sldId id="293" r:id="rId30"/>
    <p:sldId id="259" r:id="rId31"/>
    <p:sldId id="266" r:id="rId32"/>
    <p:sldId id="294" r:id="rId33"/>
    <p:sldId id="295" r:id="rId34"/>
    <p:sldId id="296" r:id="rId35"/>
    <p:sldId id="297" r:id="rId36"/>
    <p:sldId id="298" r:id="rId37"/>
    <p:sldId id="302" r:id="rId38"/>
    <p:sldId id="301" r:id="rId39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0">
          <p15:clr>
            <a:srgbClr val="9AA0A6"/>
          </p15:clr>
        </p15:guide>
        <p15:guide id="2" pos="4531">
          <p15:clr>
            <a:srgbClr val="9AA0A6"/>
          </p15:clr>
        </p15:guide>
        <p15:guide id="3" pos="4787">
          <p15:clr>
            <a:srgbClr val="9AA0A6"/>
          </p15:clr>
        </p15:guide>
        <p15:guide id="4" pos="7874">
          <p15:clr>
            <a:srgbClr val="9AA0A6"/>
          </p15:clr>
        </p15:guide>
        <p15:guide id="5" pos="8145">
          <p15:clr>
            <a:srgbClr val="9AA0A6"/>
          </p15:clr>
        </p15:guide>
        <p15:guide id="6" pos="11232">
          <p15:clr>
            <a:srgbClr val="9AA0A6"/>
          </p15:clr>
        </p15:guide>
        <p15:guide id="7" orient="horz" pos="537">
          <p15:clr>
            <a:srgbClr val="9AA0A6"/>
          </p15:clr>
        </p15:guide>
        <p15:guide id="8" orient="horz" pos="1844">
          <p15:clr>
            <a:srgbClr val="9AA0A6"/>
          </p15:clr>
        </p15:guide>
        <p15:guide id="9" orient="horz" pos="5575">
          <p15:clr>
            <a:srgbClr val="9AA0A6"/>
          </p15:clr>
        </p15:guide>
        <p15:guide id="10" pos="6555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Sam" initials="KS" lastIdx="5" clrIdx="0">
    <p:extLst>
      <p:ext uri="{19B8F6BF-5375-455C-9EA6-DF929625EA0E}">
        <p15:presenceInfo xmlns:p15="http://schemas.microsoft.com/office/powerpoint/2012/main" userId="S::Sam.Klein@azed.gov::846db6b6-1dbf-455b-b2a7-a8ce4ebf5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014A0B-475B-4B9F-A1E9-10134EDE19F1}">
  <a:tblStyle styleId="{F7014A0B-475B-4B9F-A1E9-10134EDE19F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89083" autoAdjust="0"/>
  </p:normalViewPr>
  <p:slideViewPr>
    <p:cSldViewPr snapToGrid="0">
      <p:cViewPr varScale="1">
        <p:scale>
          <a:sx n="47" d="100"/>
          <a:sy n="47" d="100"/>
        </p:scale>
        <p:origin x="58" y="298"/>
      </p:cViewPr>
      <p:guideLst>
        <p:guide pos="1440"/>
        <p:guide pos="4531"/>
        <p:guide pos="4787"/>
        <p:guide pos="7874"/>
        <p:guide pos="8145"/>
        <p:guide pos="11232"/>
        <p:guide orient="horz" pos="537"/>
        <p:guide orient="horz" pos="1844"/>
        <p:guide orient="horz" pos="5575"/>
        <p:guide pos="6555"/>
      </p:guideLst>
    </p:cSldViewPr>
  </p:slideViewPr>
  <p:outlineViewPr>
    <p:cViewPr>
      <p:scale>
        <a:sx n="33" d="100"/>
        <a:sy n="33" d="100"/>
      </p:scale>
      <p:origin x="0" y="-165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BA4D3-4994-4DAF-860B-F33C70A924E2}" type="doc">
      <dgm:prSet loTypeId="urn:microsoft.com/office/officeart/2005/8/layout/orgChart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AE18680-E4F3-4A88-8360-1B95FBB0A815}">
      <dgm:prSet phldrT="[Text]"/>
      <dgm:spPr/>
      <dgm:t>
        <a:bodyPr/>
        <a:lstStyle/>
        <a:p>
          <a:r>
            <a:rPr lang="en-US" dirty="0">
              <a:latin typeface="Proxima Nova" panose="02000506030000020004"/>
            </a:rPr>
            <a:t>CTE Content Specific Area of Interest</a:t>
          </a:r>
        </a:p>
      </dgm:t>
    </dgm:pt>
    <dgm:pt modelId="{FDA2008E-D575-4E63-8D87-B1D56CBC7BCC}" type="parTrans" cxnId="{D3A2DB73-79C5-4404-9089-E15FBB13F20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9023CB03-2B96-4B03-BB4D-1633566CBD20}" type="sibTrans" cxnId="{D3A2DB73-79C5-4404-9089-E15FBB13F20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B4676259-C23B-4B19-AFAC-5C31FCCEB58A}">
      <dgm:prSet phldrT="[Text]"/>
      <dgm:spPr/>
      <dgm:t>
        <a:bodyPr/>
        <a:lstStyle/>
        <a:p>
          <a:r>
            <a:rPr lang="en-US" dirty="0">
              <a:latin typeface="Proxima Nova" panose="02000506030000020004"/>
            </a:rPr>
            <a:t>Introductory Course</a:t>
          </a:r>
        </a:p>
      </dgm:t>
    </dgm:pt>
    <dgm:pt modelId="{131A9E4C-79EB-4176-A409-869C7A8FDB94}" type="parTrans" cxnId="{80495B7A-6E94-44A5-93EE-298C4E4E85A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16EF607F-8358-423B-81DA-AA0A47263BC9}" type="sibTrans" cxnId="{80495B7A-6E94-44A5-93EE-298C4E4E85A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836BEC0A-023C-4872-8556-2619454916C5}">
      <dgm:prSet phldrT="[Text]"/>
      <dgm:spPr/>
      <dgm:t>
        <a:bodyPr/>
        <a:lstStyle/>
        <a:p>
          <a:r>
            <a:rPr lang="en-US">
              <a:latin typeface="Proxima Nova" panose="02000506030000020004"/>
            </a:rPr>
            <a:t>Concentrator Course</a:t>
          </a:r>
        </a:p>
      </dgm:t>
    </dgm:pt>
    <dgm:pt modelId="{86984429-2C20-4F5E-A649-44FDE745D9A4}" type="parTrans" cxnId="{9A339E14-74AF-49B0-9C16-02735BBC9453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AAD9980C-5BB7-4390-B5D6-A2AFD4018EC4}" type="sibTrans" cxnId="{9A339E14-74AF-49B0-9C16-02735BBC9453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32E90478-70C8-4EAB-96A5-9EA6E04248EC}">
      <dgm:prSet/>
      <dgm:spPr/>
      <dgm:t>
        <a:bodyPr/>
        <a:lstStyle/>
        <a:p>
          <a:r>
            <a:rPr lang="en-US">
              <a:latin typeface="Proxima Nova" panose="02000506030000020004"/>
            </a:rPr>
            <a:t>Some programs have a 3rd Carnegie unit</a:t>
          </a:r>
        </a:p>
      </dgm:t>
    </dgm:pt>
    <dgm:pt modelId="{9D3DECDC-C282-45F2-B495-7ACF410D9D4E}" type="parTrans" cxnId="{BF10DB32-20D1-49D7-ACE0-EDD3A263C65C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0748FB16-7365-43DD-A7C6-70C91C80ECF8}" type="sibTrans" cxnId="{BF10DB32-20D1-49D7-ACE0-EDD3A263C65C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280CFDF5-AD66-4B57-B239-425DFEAF4899}">
      <dgm:prSet/>
      <dgm:spPr/>
      <dgm:t>
        <a:bodyPr/>
        <a:lstStyle/>
        <a:p>
          <a:r>
            <a:rPr lang="en-US">
              <a:latin typeface="Proxima Nova" panose="02000506030000020004"/>
            </a:rPr>
            <a:t>Pass the TSA and obtain industry credential </a:t>
          </a:r>
        </a:p>
      </dgm:t>
    </dgm:pt>
    <dgm:pt modelId="{89B83B89-785A-4179-BD4E-97A4EE504596}" type="sibTrans" cxnId="{6A6E4101-573F-4DB0-8095-506F535DE8CB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42A1E084-E3CC-43A6-86A1-DCD72FD47377}" type="parTrans" cxnId="{6A6E4101-573F-4DB0-8095-506F535DE8CB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82CC7BD9-1AB7-4BA9-BF32-85E3F4C80D2D}">
      <dgm:prSet/>
      <dgm:spPr/>
      <dgm:t>
        <a:bodyPr/>
        <a:lstStyle/>
        <a:p>
          <a:r>
            <a:rPr lang="en-US">
              <a:latin typeface="Proxima Nova" panose="02000506030000020004"/>
            </a:rPr>
            <a:t>Pass the TSA and obtain industry credential </a:t>
          </a:r>
        </a:p>
      </dgm:t>
    </dgm:pt>
    <dgm:pt modelId="{E62B7894-7C0B-402A-8FD8-A2ED69F2A875}" type="parTrans" cxnId="{031BA006-640A-44EB-B60C-1891DCFEB4EC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61F61F80-7C7F-479F-9738-B590E9487865}" type="sibTrans" cxnId="{031BA006-640A-44EB-B60C-1891DCFEB4EC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86A1E935-E1B6-4B64-B25E-EBF8E48DD1B4}" type="pres">
      <dgm:prSet presAssocID="{55BBA4D3-4994-4DAF-860B-F33C70A924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013B53-0692-4ACB-8444-7A7A05E10E54}" type="pres">
      <dgm:prSet presAssocID="{0AE18680-E4F3-4A88-8360-1B95FBB0A815}" presName="hierRoot1" presStyleCnt="0">
        <dgm:presLayoutVars>
          <dgm:hierBranch val="init"/>
        </dgm:presLayoutVars>
      </dgm:prSet>
      <dgm:spPr/>
    </dgm:pt>
    <dgm:pt modelId="{12C48F66-54CA-40EC-B5A1-5EEFE8D0ACBA}" type="pres">
      <dgm:prSet presAssocID="{0AE18680-E4F3-4A88-8360-1B95FBB0A815}" presName="rootComposite1" presStyleCnt="0"/>
      <dgm:spPr/>
    </dgm:pt>
    <dgm:pt modelId="{2D5DBE19-F1F3-45D5-830C-6F63666BC7A9}" type="pres">
      <dgm:prSet presAssocID="{0AE18680-E4F3-4A88-8360-1B95FBB0A815}" presName="rootText1" presStyleLbl="node0" presStyleIdx="0" presStyleCnt="1">
        <dgm:presLayoutVars>
          <dgm:chPref val="3"/>
        </dgm:presLayoutVars>
      </dgm:prSet>
      <dgm:spPr/>
    </dgm:pt>
    <dgm:pt modelId="{E4760B09-9E2C-419D-81FE-F0776F72ACBB}" type="pres">
      <dgm:prSet presAssocID="{0AE18680-E4F3-4A88-8360-1B95FBB0A815}" presName="rootConnector1" presStyleLbl="node1" presStyleIdx="0" presStyleCnt="0"/>
      <dgm:spPr/>
    </dgm:pt>
    <dgm:pt modelId="{5BCA6B7C-40D6-43CD-A5A2-8EF1B3ACAA2C}" type="pres">
      <dgm:prSet presAssocID="{0AE18680-E4F3-4A88-8360-1B95FBB0A815}" presName="hierChild2" presStyleCnt="0"/>
      <dgm:spPr/>
    </dgm:pt>
    <dgm:pt modelId="{9D2DD960-C70E-46CA-B45A-59035020CB1F}" type="pres">
      <dgm:prSet presAssocID="{131A9E4C-79EB-4176-A409-869C7A8FDB94}" presName="Name37" presStyleLbl="parChTrans1D2" presStyleIdx="0" presStyleCnt="3"/>
      <dgm:spPr/>
    </dgm:pt>
    <dgm:pt modelId="{12FF5035-FB9C-43A3-AFC9-D21787C3E455}" type="pres">
      <dgm:prSet presAssocID="{B4676259-C23B-4B19-AFAC-5C31FCCEB58A}" presName="hierRoot2" presStyleCnt="0">
        <dgm:presLayoutVars>
          <dgm:hierBranch val="init"/>
        </dgm:presLayoutVars>
      </dgm:prSet>
      <dgm:spPr/>
    </dgm:pt>
    <dgm:pt modelId="{4B5B277A-EB1F-489E-B71A-96C6465671A5}" type="pres">
      <dgm:prSet presAssocID="{B4676259-C23B-4B19-AFAC-5C31FCCEB58A}" presName="rootComposite" presStyleCnt="0"/>
      <dgm:spPr/>
    </dgm:pt>
    <dgm:pt modelId="{11900DE0-C343-440D-870B-4236C0733C10}" type="pres">
      <dgm:prSet presAssocID="{B4676259-C23B-4B19-AFAC-5C31FCCEB58A}" presName="rootText" presStyleLbl="node2" presStyleIdx="0" presStyleCnt="3">
        <dgm:presLayoutVars>
          <dgm:chPref val="3"/>
        </dgm:presLayoutVars>
      </dgm:prSet>
      <dgm:spPr/>
    </dgm:pt>
    <dgm:pt modelId="{9285E38E-1280-4EF2-871A-DBE69E7B6AD4}" type="pres">
      <dgm:prSet presAssocID="{B4676259-C23B-4B19-AFAC-5C31FCCEB58A}" presName="rootConnector" presStyleLbl="node2" presStyleIdx="0" presStyleCnt="3"/>
      <dgm:spPr/>
    </dgm:pt>
    <dgm:pt modelId="{A8AEDB6E-A51D-43C9-8442-4DBC04D1D961}" type="pres">
      <dgm:prSet presAssocID="{B4676259-C23B-4B19-AFAC-5C31FCCEB58A}" presName="hierChild4" presStyleCnt="0"/>
      <dgm:spPr/>
    </dgm:pt>
    <dgm:pt modelId="{7B52897E-F6DA-4C90-AE13-786AC5F2B892}" type="pres">
      <dgm:prSet presAssocID="{B4676259-C23B-4B19-AFAC-5C31FCCEB58A}" presName="hierChild5" presStyleCnt="0"/>
      <dgm:spPr/>
    </dgm:pt>
    <dgm:pt modelId="{2031F56B-C8D2-4720-8F5E-0F4D658D5CEA}" type="pres">
      <dgm:prSet presAssocID="{86984429-2C20-4F5E-A649-44FDE745D9A4}" presName="Name37" presStyleLbl="parChTrans1D2" presStyleIdx="1" presStyleCnt="3"/>
      <dgm:spPr/>
    </dgm:pt>
    <dgm:pt modelId="{3E5D76EC-1378-48A5-A692-0275609308B0}" type="pres">
      <dgm:prSet presAssocID="{836BEC0A-023C-4872-8556-2619454916C5}" presName="hierRoot2" presStyleCnt="0">
        <dgm:presLayoutVars>
          <dgm:hierBranch val="init"/>
        </dgm:presLayoutVars>
      </dgm:prSet>
      <dgm:spPr/>
    </dgm:pt>
    <dgm:pt modelId="{03A3F2D5-70EB-4937-B3EF-68831B7E27A0}" type="pres">
      <dgm:prSet presAssocID="{836BEC0A-023C-4872-8556-2619454916C5}" presName="rootComposite" presStyleCnt="0"/>
      <dgm:spPr/>
    </dgm:pt>
    <dgm:pt modelId="{C15DAB57-DDF5-4E7B-8B7C-FEFDFF7262A0}" type="pres">
      <dgm:prSet presAssocID="{836BEC0A-023C-4872-8556-2619454916C5}" presName="rootText" presStyleLbl="node2" presStyleIdx="1" presStyleCnt="3">
        <dgm:presLayoutVars>
          <dgm:chPref val="3"/>
        </dgm:presLayoutVars>
      </dgm:prSet>
      <dgm:spPr/>
    </dgm:pt>
    <dgm:pt modelId="{E2BA618F-8CC6-4AB9-B1EE-BD6BE7DA92EB}" type="pres">
      <dgm:prSet presAssocID="{836BEC0A-023C-4872-8556-2619454916C5}" presName="rootConnector" presStyleLbl="node2" presStyleIdx="1" presStyleCnt="3"/>
      <dgm:spPr/>
    </dgm:pt>
    <dgm:pt modelId="{C33BF8AF-9095-42C5-A86D-CF347D15AD0B}" type="pres">
      <dgm:prSet presAssocID="{836BEC0A-023C-4872-8556-2619454916C5}" presName="hierChild4" presStyleCnt="0"/>
      <dgm:spPr/>
    </dgm:pt>
    <dgm:pt modelId="{23688A48-CB2E-45E2-9FE6-B6208A66E37B}" type="pres">
      <dgm:prSet presAssocID="{42A1E084-E3CC-43A6-86A1-DCD72FD47377}" presName="Name37" presStyleLbl="parChTrans1D3" presStyleIdx="0" presStyleCnt="2"/>
      <dgm:spPr/>
    </dgm:pt>
    <dgm:pt modelId="{04433634-420B-468D-8BD5-6BF05F644520}" type="pres">
      <dgm:prSet presAssocID="{280CFDF5-AD66-4B57-B239-425DFEAF4899}" presName="hierRoot2" presStyleCnt="0">
        <dgm:presLayoutVars>
          <dgm:hierBranch val="init"/>
        </dgm:presLayoutVars>
      </dgm:prSet>
      <dgm:spPr/>
    </dgm:pt>
    <dgm:pt modelId="{50D5523A-6D70-40C1-B933-7B3C174643BA}" type="pres">
      <dgm:prSet presAssocID="{280CFDF5-AD66-4B57-B239-425DFEAF4899}" presName="rootComposite" presStyleCnt="0"/>
      <dgm:spPr/>
    </dgm:pt>
    <dgm:pt modelId="{3BB77F98-028B-4649-AE95-861DD08A6432}" type="pres">
      <dgm:prSet presAssocID="{280CFDF5-AD66-4B57-B239-425DFEAF4899}" presName="rootText" presStyleLbl="node3" presStyleIdx="0" presStyleCnt="2">
        <dgm:presLayoutVars>
          <dgm:chPref val="3"/>
        </dgm:presLayoutVars>
      </dgm:prSet>
      <dgm:spPr/>
    </dgm:pt>
    <dgm:pt modelId="{BC2827A2-FBAC-401F-B373-7314A1464B5E}" type="pres">
      <dgm:prSet presAssocID="{280CFDF5-AD66-4B57-B239-425DFEAF4899}" presName="rootConnector" presStyleLbl="node3" presStyleIdx="0" presStyleCnt="2"/>
      <dgm:spPr/>
    </dgm:pt>
    <dgm:pt modelId="{ACFD1070-F245-469D-8BF5-1E57405E5128}" type="pres">
      <dgm:prSet presAssocID="{280CFDF5-AD66-4B57-B239-425DFEAF4899}" presName="hierChild4" presStyleCnt="0"/>
      <dgm:spPr/>
    </dgm:pt>
    <dgm:pt modelId="{BA1CF03B-9E17-446F-B6ED-C26D18EC9DE7}" type="pres">
      <dgm:prSet presAssocID="{280CFDF5-AD66-4B57-B239-425DFEAF4899}" presName="hierChild5" presStyleCnt="0"/>
      <dgm:spPr/>
    </dgm:pt>
    <dgm:pt modelId="{BACBC70D-DA79-44B3-BFE9-F3A0451FC284}" type="pres">
      <dgm:prSet presAssocID="{836BEC0A-023C-4872-8556-2619454916C5}" presName="hierChild5" presStyleCnt="0"/>
      <dgm:spPr/>
    </dgm:pt>
    <dgm:pt modelId="{B32422B1-C927-4FFD-9295-7469C8078FA1}" type="pres">
      <dgm:prSet presAssocID="{9D3DECDC-C282-45F2-B495-7ACF410D9D4E}" presName="Name37" presStyleLbl="parChTrans1D2" presStyleIdx="2" presStyleCnt="3"/>
      <dgm:spPr/>
    </dgm:pt>
    <dgm:pt modelId="{EB62BA75-CD45-4253-A0F0-6D05D73C3B39}" type="pres">
      <dgm:prSet presAssocID="{32E90478-70C8-4EAB-96A5-9EA6E04248EC}" presName="hierRoot2" presStyleCnt="0">
        <dgm:presLayoutVars>
          <dgm:hierBranch val="init"/>
        </dgm:presLayoutVars>
      </dgm:prSet>
      <dgm:spPr/>
    </dgm:pt>
    <dgm:pt modelId="{04A591E2-E994-46CA-A98A-6169F8E3745E}" type="pres">
      <dgm:prSet presAssocID="{32E90478-70C8-4EAB-96A5-9EA6E04248EC}" presName="rootComposite" presStyleCnt="0"/>
      <dgm:spPr/>
    </dgm:pt>
    <dgm:pt modelId="{AA703F44-FA64-4E11-BB58-C7500EAB2B6F}" type="pres">
      <dgm:prSet presAssocID="{32E90478-70C8-4EAB-96A5-9EA6E04248EC}" presName="rootText" presStyleLbl="node2" presStyleIdx="2" presStyleCnt="3">
        <dgm:presLayoutVars>
          <dgm:chPref val="3"/>
        </dgm:presLayoutVars>
      </dgm:prSet>
      <dgm:spPr/>
    </dgm:pt>
    <dgm:pt modelId="{99BDD8E3-1FFB-4A30-997D-F5792F68B43E}" type="pres">
      <dgm:prSet presAssocID="{32E90478-70C8-4EAB-96A5-9EA6E04248EC}" presName="rootConnector" presStyleLbl="node2" presStyleIdx="2" presStyleCnt="3"/>
      <dgm:spPr/>
    </dgm:pt>
    <dgm:pt modelId="{2C65CE4E-5B7D-4102-B4AE-2E6B1D981184}" type="pres">
      <dgm:prSet presAssocID="{32E90478-70C8-4EAB-96A5-9EA6E04248EC}" presName="hierChild4" presStyleCnt="0"/>
      <dgm:spPr/>
    </dgm:pt>
    <dgm:pt modelId="{96182884-8033-443A-AFB1-25CAC721171A}" type="pres">
      <dgm:prSet presAssocID="{E62B7894-7C0B-402A-8FD8-A2ED69F2A875}" presName="Name37" presStyleLbl="parChTrans1D3" presStyleIdx="1" presStyleCnt="2"/>
      <dgm:spPr/>
    </dgm:pt>
    <dgm:pt modelId="{31993D50-6309-40F9-AC7E-53CD62F88023}" type="pres">
      <dgm:prSet presAssocID="{82CC7BD9-1AB7-4BA9-BF32-85E3F4C80D2D}" presName="hierRoot2" presStyleCnt="0">
        <dgm:presLayoutVars>
          <dgm:hierBranch val="init"/>
        </dgm:presLayoutVars>
      </dgm:prSet>
      <dgm:spPr/>
    </dgm:pt>
    <dgm:pt modelId="{949896FF-F213-4AFC-819F-02D7B6091174}" type="pres">
      <dgm:prSet presAssocID="{82CC7BD9-1AB7-4BA9-BF32-85E3F4C80D2D}" presName="rootComposite" presStyleCnt="0"/>
      <dgm:spPr/>
    </dgm:pt>
    <dgm:pt modelId="{C26FBACE-A37E-4167-BE30-08C23137E479}" type="pres">
      <dgm:prSet presAssocID="{82CC7BD9-1AB7-4BA9-BF32-85E3F4C80D2D}" presName="rootText" presStyleLbl="node3" presStyleIdx="1" presStyleCnt="2">
        <dgm:presLayoutVars>
          <dgm:chPref val="3"/>
        </dgm:presLayoutVars>
      </dgm:prSet>
      <dgm:spPr/>
    </dgm:pt>
    <dgm:pt modelId="{F807F2FF-3454-4E2A-B7C4-2B65AD683EA3}" type="pres">
      <dgm:prSet presAssocID="{82CC7BD9-1AB7-4BA9-BF32-85E3F4C80D2D}" presName="rootConnector" presStyleLbl="node3" presStyleIdx="1" presStyleCnt="2"/>
      <dgm:spPr/>
    </dgm:pt>
    <dgm:pt modelId="{20E0114D-243C-43FF-8529-0C04C98AD214}" type="pres">
      <dgm:prSet presAssocID="{82CC7BD9-1AB7-4BA9-BF32-85E3F4C80D2D}" presName="hierChild4" presStyleCnt="0"/>
      <dgm:spPr/>
    </dgm:pt>
    <dgm:pt modelId="{6FC9F5F7-C628-404B-9FCA-3760190A9650}" type="pres">
      <dgm:prSet presAssocID="{82CC7BD9-1AB7-4BA9-BF32-85E3F4C80D2D}" presName="hierChild5" presStyleCnt="0"/>
      <dgm:spPr/>
    </dgm:pt>
    <dgm:pt modelId="{41D9FFE1-A353-46D5-A3E8-CA355C8436F0}" type="pres">
      <dgm:prSet presAssocID="{32E90478-70C8-4EAB-96A5-9EA6E04248EC}" presName="hierChild5" presStyleCnt="0"/>
      <dgm:spPr/>
    </dgm:pt>
    <dgm:pt modelId="{427E4015-173A-4628-99F1-E501C0C90C60}" type="pres">
      <dgm:prSet presAssocID="{0AE18680-E4F3-4A88-8360-1B95FBB0A815}" presName="hierChild3" presStyleCnt="0"/>
      <dgm:spPr/>
    </dgm:pt>
  </dgm:ptLst>
  <dgm:cxnLst>
    <dgm:cxn modelId="{6A6E4101-573F-4DB0-8095-506F535DE8CB}" srcId="{836BEC0A-023C-4872-8556-2619454916C5}" destId="{280CFDF5-AD66-4B57-B239-425DFEAF4899}" srcOrd="0" destOrd="0" parTransId="{42A1E084-E3CC-43A6-86A1-DCD72FD47377}" sibTransId="{89B83B89-785A-4179-BD4E-97A4EE504596}"/>
    <dgm:cxn modelId="{B4338505-542D-448D-8148-AD11D75F61E2}" type="presOf" srcId="{836BEC0A-023C-4872-8556-2619454916C5}" destId="{E2BA618F-8CC6-4AB9-B1EE-BD6BE7DA92EB}" srcOrd="1" destOrd="0" presId="urn:microsoft.com/office/officeart/2005/8/layout/orgChart1"/>
    <dgm:cxn modelId="{031BA006-640A-44EB-B60C-1891DCFEB4EC}" srcId="{32E90478-70C8-4EAB-96A5-9EA6E04248EC}" destId="{82CC7BD9-1AB7-4BA9-BF32-85E3F4C80D2D}" srcOrd="0" destOrd="0" parTransId="{E62B7894-7C0B-402A-8FD8-A2ED69F2A875}" sibTransId="{61F61F80-7C7F-479F-9738-B590E9487865}"/>
    <dgm:cxn modelId="{152EE706-9263-4B30-8E2F-7B76A160A039}" type="presOf" srcId="{55BBA4D3-4994-4DAF-860B-F33C70A924E2}" destId="{86A1E935-E1B6-4B64-B25E-EBF8E48DD1B4}" srcOrd="0" destOrd="0" presId="urn:microsoft.com/office/officeart/2005/8/layout/orgChart1"/>
    <dgm:cxn modelId="{1B94B212-9960-41A1-9A48-9795EC9DE127}" type="presOf" srcId="{42A1E084-E3CC-43A6-86A1-DCD72FD47377}" destId="{23688A48-CB2E-45E2-9FE6-B6208A66E37B}" srcOrd="0" destOrd="0" presId="urn:microsoft.com/office/officeart/2005/8/layout/orgChart1"/>
    <dgm:cxn modelId="{E9B2B913-F9EE-4F41-BC42-0E5D7B5A2D46}" type="presOf" srcId="{32E90478-70C8-4EAB-96A5-9EA6E04248EC}" destId="{99BDD8E3-1FFB-4A30-997D-F5792F68B43E}" srcOrd="1" destOrd="0" presId="urn:microsoft.com/office/officeart/2005/8/layout/orgChart1"/>
    <dgm:cxn modelId="{9A339E14-74AF-49B0-9C16-02735BBC9453}" srcId="{0AE18680-E4F3-4A88-8360-1B95FBB0A815}" destId="{836BEC0A-023C-4872-8556-2619454916C5}" srcOrd="1" destOrd="0" parTransId="{86984429-2C20-4F5E-A649-44FDE745D9A4}" sibTransId="{AAD9980C-5BB7-4390-B5D6-A2AFD4018EC4}"/>
    <dgm:cxn modelId="{FF29042B-774E-4B93-9EEE-7C31223CCB24}" type="presOf" srcId="{0AE18680-E4F3-4A88-8360-1B95FBB0A815}" destId="{2D5DBE19-F1F3-45D5-830C-6F63666BC7A9}" srcOrd="0" destOrd="0" presId="urn:microsoft.com/office/officeart/2005/8/layout/orgChart1"/>
    <dgm:cxn modelId="{BF10DB32-20D1-49D7-ACE0-EDD3A263C65C}" srcId="{0AE18680-E4F3-4A88-8360-1B95FBB0A815}" destId="{32E90478-70C8-4EAB-96A5-9EA6E04248EC}" srcOrd="2" destOrd="0" parTransId="{9D3DECDC-C282-45F2-B495-7ACF410D9D4E}" sibTransId="{0748FB16-7365-43DD-A7C6-70C91C80ECF8}"/>
    <dgm:cxn modelId="{AD768D63-412E-4371-88D0-3BF2F652E486}" type="presOf" srcId="{131A9E4C-79EB-4176-A409-869C7A8FDB94}" destId="{9D2DD960-C70E-46CA-B45A-59035020CB1F}" srcOrd="0" destOrd="0" presId="urn:microsoft.com/office/officeart/2005/8/layout/orgChart1"/>
    <dgm:cxn modelId="{D3A2DB73-79C5-4404-9089-E15FBB13F204}" srcId="{55BBA4D3-4994-4DAF-860B-F33C70A924E2}" destId="{0AE18680-E4F3-4A88-8360-1B95FBB0A815}" srcOrd="0" destOrd="0" parTransId="{FDA2008E-D575-4E63-8D87-B1D56CBC7BCC}" sibTransId="{9023CB03-2B96-4B03-BB4D-1633566CBD20}"/>
    <dgm:cxn modelId="{80495B7A-6E94-44A5-93EE-298C4E4E85A5}" srcId="{0AE18680-E4F3-4A88-8360-1B95FBB0A815}" destId="{B4676259-C23B-4B19-AFAC-5C31FCCEB58A}" srcOrd="0" destOrd="0" parTransId="{131A9E4C-79EB-4176-A409-869C7A8FDB94}" sibTransId="{16EF607F-8358-423B-81DA-AA0A47263BC9}"/>
    <dgm:cxn modelId="{3BAA6A83-AF21-4814-8D34-0A1FF0350D28}" type="presOf" srcId="{86984429-2C20-4F5E-A649-44FDE745D9A4}" destId="{2031F56B-C8D2-4720-8F5E-0F4D658D5CEA}" srcOrd="0" destOrd="0" presId="urn:microsoft.com/office/officeart/2005/8/layout/orgChart1"/>
    <dgm:cxn modelId="{3370CB9A-D34F-45BB-ACA6-045CB76564C8}" type="presOf" srcId="{280CFDF5-AD66-4B57-B239-425DFEAF4899}" destId="{3BB77F98-028B-4649-AE95-861DD08A6432}" srcOrd="0" destOrd="0" presId="urn:microsoft.com/office/officeart/2005/8/layout/orgChart1"/>
    <dgm:cxn modelId="{65DEAF9E-DCE5-4147-A9DC-D7A3957BAAD7}" type="presOf" srcId="{B4676259-C23B-4B19-AFAC-5C31FCCEB58A}" destId="{11900DE0-C343-440D-870B-4236C0733C10}" srcOrd="0" destOrd="0" presId="urn:microsoft.com/office/officeart/2005/8/layout/orgChart1"/>
    <dgm:cxn modelId="{9BBACE9F-DB8C-40CD-B4B2-21D4BF9480F6}" type="presOf" srcId="{280CFDF5-AD66-4B57-B239-425DFEAF4899}" destId="{BC2827A2-FBAC-401F-B373-7314A1464B5E}" srcOrd="1" destOrd="0" presId="urn:microsoft.com/office/officeart/2005/8/layout/orgChart1"/>
    <dgm:cxn modelId="{E4DA4AC2-5225-4FA9-80E8-E1193327D384}" type="presOf" srcId="{82CC7BD9-1AB7-4BA9-BF32-85E3F4C80D2D}" destId="{F807F2FF-3454-4E2A-B7C4-2B65AD683EA3}" srcOrd="1" destOrd="0" presId="urn:microsoft.com/office/officeart/2005/8/layout/orgChart1"/>
    <dgm:cxn modelId="{A6F3E2C2-DCED-4FF0-B915-1D12D4889CFE}" type="presOf" srcId="{E62B7894-7C0B-402A-8FD8-A2ED69F2A875}" destId="{96182884-8033-443A-AFB1-25CAC721171A}" srcOrd="0" destOrd="0" presId="urn:microsoft.com/office/officeart/2005/8/layout/orgChart1"/>
    <dgm:cxn modelId="{6A7923C6-E34E-4952-9627-13668F9C167D}" type="presOf" srcId="{836BEC0A-023C-4872-8556-2619454916C5}" destId="{C15DAB57-DDF5-4E7B-8B7C-FEFDFF7262A0}" srcOrd="0" destOrd="0" presId="urn:microsoft.com/office/officeart/2005/8/layout/orgChart1"/>
    <dgm:cxn modelId="{96082FD0-11E7-4A23-9CFF-30D322A78739}" type="presOf" srcId="{0AE18680-E4F3-4A88-8360-1B95FBB0A815}" destId="{E4760B09-9E2C-419D-81FE-F0776F72ACBB}" srcOrd="1" destOrd="0" presId="urn:microsoft.com/office/officeart/2005/8/layout/orgChart1"/>
    <dgm:cxn modelId="{153E1AD4-534C-432C-9CDC-7DC59F1C61DA}" type="presOf" srcId="{9D3DECDC-C282-45F2-B495-7ACF410D9D4E}" destId="{B32422B1-C927-4FFD-9295-7469C8078FA1}" srcOrd="0" destOrd="0" presId="urn:microsoft.com/office/officeart/2005/8/layout/orgChart1"/>
    <dgm:cxn modelId="{59F9ABF5-5FB8-4673-AE78-9CFBD13B36B0}" type="presOf" srcId="{32E90478-70C8-4EAB-96A5-9EA6E04248EC}" destId="{AA703F44-FA64-4E11-BB58-C7500EAB2B6F}" srcOrd="0" destOrd="0" presId="urn:microsoft.com/office/officeart/2005/8/layout/orgChart1"/>
    <dgm:cxn modelId="{30E20BF6-E42D-41F7-B4AB-E7C556ABB8DF}" type="presOf" srcId="{B4676259-C23B-4B19-AFAC-5C31FCCEB58A}" destId="{9285E38E-1280-4EF2-871A-DBE69E7B6AD4}" srcOrd="1" destOrd="0" presId="urn:microsoft.com/office/officeart/2005/8/layout/orgChart1"/>
    <dgm:cxn modelId="{CDA528FC-4CBB-4DC7-9320-155DC16D10A2}" type="presOf" srcId="{82CC7BD9-1AB7-4BA9-BF32-85E3F4C80D2D}" destId="{C26FBACE-A37E-4167-BE30-08C23137E479}" srcOrd="0" destOrd="0" presId="urn:microsoft.com/office/officeart/2005/8/layout/orgChart1"/>
    <dgm:cxn modelId="{650A9BAD-B7AD-4F96-97A5-2DC215BE4B41}" type="presParOf" srcId="{86A1E935-E1B6-4B64-B25E-EBF8E48DD1B4}" destId="{B8013B53-0692-4ACB-8444-7A7A05E10E54}" srcOrd="0" destOrd="0" presId="urn:microsoft.com/office/officeart/2005/8/layout/orgChart1"/>
    <dgm:cxn modelId="{A7E23D57-9100-45E4-8912-0D22D8463531}" type="presParOf" srcId="{B8013B53-0692-4ACB-8444-7A7A05E10E54}" destId="{12C48F66-54CA-40EC-B5A1-5EEFE8D0ACBA}" srcOrd="0" destOrd="0" presId="urn:microsoft.com/office/officeart/2005/8/layout/orgChart1"/>
    <dgm:cxn modelId="{B2E2C8F5-992E-4800-B6F7-F8FDAA2A286F}" type="presParOf" srcId="{12C48F66-54CA-40EC-B5A1-5EEFE8D0ACBA}" destId="{2D5DBE19-F1F3-45D5-830C-6F63666BC7A9}" srcOrd="0" destOrd="0" presId="urn:microsoft.com/office/officeart/2005/8/layout/orgChart1"/>
    <dgm:cxn modelId="{B541472A-6202-4AB5-8332-7A5F011DA9FC}" type="presParOf" srcId="{12C48F66-54CA-40EC-B5A1-5EEFE8D0ACBA}" destId="{E4760B09-9E2C-419D-81FE-F0776F72ACBB}" srcOrd="1" destOrd="0" presId="urn:microsoft.com/office/officeart/2005/8/layout/orgChart1"/>
    <dgm:cxn modelId="{51FF08D4-2F26-403C-B3E4-1EEFA82E0154}" type="presParOf" srcId="{B8013B53-0692-4ACB-8444-7A7A05E10E54}" destId="{5BCA6B7C-40D6-43CD-A5A2-8EF1B3ACAA2C}" srcOrd="1" destOrd="0" presId="urn:microsoft.com/office/officeart/2005/8/layout/orgChart1"/>
    <dgm:cxn modelId="{A8845354-CBC8-4042-B89D-FF078778B5DA}" type="presParOf" srcId="{5BCA6B7C-40D6-43CD-A5A2-8EF1B3ACAA2C}" destId="{9D2DD960-C70E-46CA-B45A-59035020CB1F}" srcOrd="0" destOrd="0" presId="urn:microsoft.com/office/officeart/2005/8/layout/orgChart1"/>
    <dgm:cxn modelId="{59E1213B-8C25-46DA-8114-B9BA17E90A3E}" type="presParOf" srcId="{5BCA6B7C-40D6-43CD-A5A2-8EF1B3ACAA2C}" destId="{12FF5035-FB9C-43A3-AFC9-D21787C3E455}" srcOrd="1" destOrd="0" presId="urn:microsoft.com/office/officeart/2005/8/layout/orgChart1"/>
    <dgm:cxn modelId="{00FA8C3B-2BCB-4E0C-B571-93F070EE5B7F}" type="presParOf" srcId="{12FF5035-FB9C-43A3-AFC9-D21787C3E455}" destId="{4B5B277A-EB1F-489E-B71A-96C6465671A5}" srcOrd="0" destOrd="0" presId="urn:microsoft.com/office/officeart/2005/8/layout/orgChart1"/>
    <dgm:cxn modelId="{8A9E4A29-96BD-47D6-B138-39F4A8F496B4}" type="presParOf" srcId="{4B5B277A-EB1F-489E-B71A-96C6465671A5}" destId="{11900DE0-C343-440D-870B-4236C0733C10}" srcOrd="0" destOrd="0" presId="urn:microsoft.com/office/officeart/2005/8/layout/orgChart1"/>
    <dgm:cxn modelId="{E77CDF9E-C889-40CA-AA01-E5803CBAEA65}" type="presParOf" srcId="{4B5B277A-EB1F-489E-B71A-96C6465671A5}" destId="{9285E38E-1280-4EF2-871A-DBE69E7B6AD4}" srcOrd="1" destOrd="0" presId="urn:microsoft.com/office/officeart/2005/8/layout/orgChart1"/>
    <dgm:cxn modelId="{5E98FEEB-383A-4F2A-9FC3-2BAAFFB86FE0}" type="presParOf" srcId="{12FF5035-FB9C-43A3-AFC9-D21787C3E455}" destId="{A8AEDB6E-A51D-43C9-8442-4DBC04D1D961}" srcOrd="1" destOrd="0" presId="urn:microsoft.com/office/officeart/2005/8/layout/orgChart1"/>
    <dgm:cxn modelId="{830DE5BA-CF38-444A-BA2C-FFF710E1B885}" type="presParOf" srcId="{12FF5035-FB9C-43A3-AFC9-D21787C3E455}" destId="{7B52897E-F6DA-4C90-AE13-786AC5F2B892}" srcOrd="2" destOrd="0" presId="urn:microsoft.com/office/officeart/2005/8/layout/orgChart1"/>
    <dgm:cxn modelId="{051847B0-BA26-4C13-93B6-E402CB20BE9E}" type="presParOf" srcId="{5BCA6B7C-40D6-43CD-A5A2-8EF1B3ACAA2C}" destId="{2031F56B-C8D2-4720-8F5E-0F4D658D5CEA}" srcOrd="2" destOrd="0" presId="urn:microsoft.com/office/officeart/2005/8/layout/orgChart1"/>
    <dgm:cxn modelId="{8FF262F7-5445-4279-99FF-8BC5D0DB5EE7}" type="presParOf" srcId="{5BCA6B7C-40D6-43CD-A5A2-8EF1B3ACAA2C}" destId="{3E5D76EC-1378-48A5-A692-0275609308B0}" srcOrd="3" destOrd="0" presId="urn:microsoft.com/office/officeart/2005/8/layout/orgChart1"/>
    <dgm:cxn modelId="{0EB6C62D-5DAB-493E-B510-49D35E3BF849}" type="presParOf" srcId="{3E5D76EC-1378-48A5-A692-0275609308B0}" destId="{03A3F2D5-70EB-4937-B3EF-68831B7E27A0}" srcOrd="0" destOrd="0" presId="urn:microsoft.com/office/officeart/2005/8/layout/orgChart1"/>
    <dgm:cxn modelId="{C9CCF464-A91D-49A2-85DC-B978239AF4F5}" type="presParOf" srcId="{03A3F2D5-70EB-4937-B3EF-68831B7E27A0}" destId="{C15DAB57-DDF5-4E7B-8B7C-FEFDFF7262A0}" srcOrd="0" destOrd="0" presId="urn:microsoft.com/office/officeart/2005/8/layout/orgChart1"/>
    <dgm:cxn modelId="{763253E9-7A53-4564-A6B8-440D57A2D355}" type="presParOf" srcId="{03A3F2D5-70EB-4937-B3EF-68831B7E27A0}" destId="{E2BA618F-8CC6-4AB9-B1EE-BD6BE7DA92EB}" srcOrd="1" destOrd="0" presId="urn:microsoft.com/office/officeart/2005/8/layout/orgChart1"/>
    <dgm:cxn modelId="{773B2181-65F5-4706-9725-1050E016E1C9}" type="presParOf" srcId="{3E5D76EC-1378-48A5-A692-0275609308B0}" destId="{C33BF8AF-9095-42C5-A86D-CF347D15AD0B}" srcOrd="1" destOrd="0" presId="urn:microsoft.com/office/officeart/2005/8/layout/orgChart1"/>
    <dgm:cxn modelId="{83813A26-84F9-463E-A741-2DBDE788E788}" type="presParOf" srcId="{C33BF8AF-9095-42C5-A86D-CF347D15AD0B}" destId="{23688A48-CB2E-45E2-9FE6-B6208A66E37B}" srcOrd="0" destOrd="0" presId="urn:microsoft.com/office/officeart/2005/8/layout/orgChart1"/>
    <dgm:cxn modelId="{FD3AD235-C26F-41AF-9A3C-4D753CDDC08B}" type="presParOf" srcId="{C33BF8AF-9095-42C5-A86D-CF347D15AD0B}" destId="{04433634-420B-468D-8BD5-6BF05F644520}" srcOrd="1" destOrd="0" presId="urn:microsoft.com/office/officeart/2005/8/layout/orgChart1"/>
    <dgm:cxn modelId="{41417B30-EF2B-44A8-8800-4A28733A683B}" type="presParOf" srcId="{04433634-420B-468D-8BD5-6BF05F644520}" destId="{50D5523A-6D70-40C1-B933-7B3C174643BA}" srcOrd="0" destOrd="0" presId="urn:microsoft.com/office/officeart/2005/8/layout/orgChart1"/>
    <dgm:cxn modelId="{44AB4309-1233-4010-B1B5-C253C585DF5C}" type="presParOf" srcId="{50D5523A-6D70-40C1-B933-7B3C174643BA}" destId="{3BB77F98-028B-4649-AE95-861DD08A6432}" srcOrd="0" destOrd="0" presId="urn:microsoft.com/office/officeart/2005/8/layout/orgChart1"/>
    <dgm:cxn modelId="{DE18CF13-5481-4DB9-BAE4-B2ADDD897D2C}" type="presParOf" srcId="{50D5523A-6D70-40C1-B933-7B3C174643BA}" destId="{BC2827A2-FBAC-401F-B373-7314A1464B5E}" srcOrd="1" destOrd="0" presId="urn:microsoft.com/office/officeart/2005/8/layout/orgChart1"/>
    <dgm:cxn modelId="{C328177F-CCF0-4A28-BCF4-509D90869BAB}" type="presParOf" srcId="{04433634-420B-468D-8BD5-6BF05F644520}" destId="{ACFD1070-F245-469D-8BF5-1E57405E5128}" srcOrd="1" destOrd="0" presId="urn:microsoft.com/office/officeart/2005/8/layout/orgChart1"/>
    <dgm:cxn modelId="{4E335F49-ED5A-4CC1-9279-B5B735E5613A}" type="presParOf" srcId="{04433634-420B-468D-8BD5-6BF05F644520}" destId="{BA1CF03B-9E17-446F-B6ED-C26D18EC9DE7}" srcOrd="2" destOrd="0" presId="urn:microsoft.com/office/officeart/2005/8/layout/orgChart1"/>
    <dgm:cxn modelId="{B3B7B02B-209B-4AC4-9DD9-5E70AE363BA0}" type="presParOf" srcId="{3E5D76EC-1378-48A5-A692-0275609308B0}" destId="{BACBC70D-DA79-44B3-BFE9-F3A0451FC284}" srcOrd="2" destOrd="0" presId="urn:microsoft.com/office/officeart/2005/8/layout/orgChart1"/>
    <dgm:cxn modelId="{741AB8DC-4808-47D4-A092-5C0436407F0F}" type="presParOf" srcId="{5BCA6B7C-40D6-43CD-A5A2-8EF1B3ACAA2C}" destId="{B32422B1-C927-4FFD-9295-7469C8078FA1}" srcOrd="4" destOrd="0" presId="urn:microsoft.com/office/officeart/2005/8/layout/orgChart1"/>
    <dgm:cxn modelId="{F3AC96F3-526C-4F70-A41E-EAADBE6971DB}" type="presParOf" srcId="{5BCA6B7C-40D6-43CD-A5A2-8EF1B3ACAA2C}" destId="{EB62BA75-CD45-4253-A0F0-6D05D73C3B39}" srcOrd="5" destOrd="0" presId="urn:microsoft.com/office/officeart/2005/8/layout/orgChart1"/>
    <dgm:cxn modelId="{AC77F75A-96E8-4E84-8578-982966B94093}" type="presParOf" srcId="{EB62BA75-CD45-4253-A0F0-6D05D73C3B39}" destId="{04A591E2-E994-46CA-A98A-6169F8E3745E}" srcOrd="0" destOrd="0" presId="urn:microsoft.com/office/officeart/2005/8/layout/orgChart1"/>
    <dgm:cxn modelId="{BF469DCC-E2D0-48BD-88CF-1805216BD664}" type="presParOf" srcId="{04A591E2-E994-46CA-A98A-6169F8E3745E}" destId="{AA703F44-FA64-4E11-BB58-C7500EAB2B6F}" srcOrd="0" destOrd="0" presId="urn:microsoft.com/office/officeart/2005/8/layout/orgChart1"/>
    <dgm:cxn modelId="{B773355F-E51D-4C88-848C-451808829DE8}" type="presParOf" srcId="{04A591E2-E994-46CA-A98A-6169F8E3745E}" destId="{99BDD8E3-1FFB-4A30-997D-F5792F68B43E}" srcOrd="1" destOrd="0" presId="urn:microsoft.com/office/officeart/2005/8/layout/orgChart1"/>
    <dgm:cxn modelId="{6520261D-4F43-47FA-8B56-0DD8D0C65B0E}" type="presParOf" srcId="{EB62BA75-CD45-4253-A0F0-6D05D73C3B39}" destId="{2C65CE4E-5B7D-4102-B4AE-2E6B1D981184}" srcOrd="1" destOrd="0" presId="urn:microsoft.com/office/officeart/2005/8/layout/orgChart1"/>
    <dgm:cxn modelId="{61DC02CA-AF68-4DBA-8B96-3B0A2A061FFD}" type="presParOf" srcId="{2C65CE4E-5B7D-4102-B4AE-2E6B1D981184}" destId="{96182884-8033-443A-AFB1-25CAC721171A}" srcOrd="0" destOrd="0" presId="urn:microsoft.com/office/officeart/2005/8/layout/orgChart1"/>
    <dgm:cxn modelId="{CC9178CF-AD90-453E-A2ED-7A0A9B5D875E}" type="presParOf" srcId="{2C65CE4E-5B7D-4102-B4AE-2E6B1D981184}" destId="{31993D50-6309-40F9-AC7E-53CD62F88023}" srcOrd="1" destOrd="0" presId="urn:microsoft.com/office/officeart/2005/8/layout/orgChart1"/>
    <dgm:cxn modelId="{D613B3A1-F242-4822-85A4-33D20358CE7A}" type="presParOf" srcId="{31993D50-6309-40F9-AC7E-53CD62F88023}" destId="{949896FF-F213-4AFC-819F-02D7B6091174}" srcOrd="0" destOrd="0" presId="urn:microsoft.com/office/officeart/2005/8/layout/orgChart1"/>
    <dgm:cxn modelId="{200EF12B-1D9F-4E9C-AF25-C52F44F226C6}" type="presParOf" srcId="{949896FF-F213-4AFC-819F-02D7B6091174}" destId="{C26FBACE-A37E-4167-BE30-08C23137E479}" srcOrd="0" destOrd="0" presId="urn:microsoft.com/office/officeart/2005/8/layout/orgChart1"/>
    <dgm:cxn modelId="{D2567A4F-B22D-4D95-9CB9-48727B9818EA}" type="presParOf" srcId="{949896FF-F213-4AFC-819F-02D7B6091174}" destId="{F807F2FF-3454-4E2A-B7C4-2B65AD683EA3}" srcOrd="1" destOrd="0" presId="urn:microsoft.com/office/officeart/2005/8/layout/orgChart1"/>
    <dgm:cxn modelId="{47CD8EFD-DCEE-47FA-BCED-46C5AF0DB6D1}" type="presParOf" srcId="{31993D50-6309-40F9-AC7E-53CD62F88023}" destId="{20E0114D-243C-43FF-8529-0C04C98AD214}" srcOrd="1" destOrd="0" presId="urn:microsoft.com/office/officeart/2005/8/layout/orgChart1"/>
    <dgm:cxn modelId="{C9CEE3AA-E34D-4184-9CF9-8F0D0B277CCE}" type="presParOf" srcId="{31993D50-6309-40F9-AC7E-53CD62F88023}" destId="{6FC9F5F7-C628-404B-9FCA-3760190A9650}" srcOrd="2" destOrd="0" presId="urn:microsoft.com/office/officeart/2005/8/layout/orgChart1"/>
    <dgm:cxn modelId="{596FD484-AF15-4B21-B354-27D3E268E351}" type="presParOf" srcId="{EB62BA75-CD45-4253-A0F0-6D05D73C3B39}" destId="{41D9FFE1-A353-46D5-A3E8-CA355C8436F0}" srcOrd="2" destOrd="0" presId="urn:microsoft.com/office/officeart/2005/8/layout/orgChart1"/>
    <dgm:cxn modelId="{6926FF03-F320-41E0-AFF2-6A48F2527DAD}" type="presParOf" srcId="{B8013B53-0692-4ACB-8444-7A7A05E10E54}" destId="{427E4015-173A-4628-99F1-E501C0C90C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E8475F-4B62-4555-9AEA-81A0A56E681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281E5-3164-4851-90F8-00CBC43E570A}">
      <dgm:prSet phldrT="[Text]"/>
      <dgm:spPr/>
      <dgm:t>
        <a:bodyPr/>
        <a:lstStyle/>
        <a:p>
          <a:r>
            <a:rPr lang="en-US">
              <a:latin typeface="Proxima Nova" panose="02000506030000020004"/>
            </a:rPr>
            <a:t>Myth</a:t>
          </a:r>
        </a:p>
      </dgm:t>
    </dgm:pt>
    <dgm:pt modelId="{0A972935-AE5C-4D61-9756-A2F0A9AEE9A5}" type="parTrans" cxnId="{34A895B2-B63A-450B-A543-22FA0AEA39C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01205B83-7AD1-490A-ABA2-49964F645676}" type="sibTrans" cxnId="{34A895B2-B63A-450B-A543-22FA0AEA39C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788813FD-50D7-47BC-AA0E-0787356A76AA}">
      <dgm:prSet phldrT="[Text]" custT="1"/>
      <dgm:spPr>
        <a:solidFill>
          <a:srgbClr val="BF0D3E"/>
        </a:solidFill>
      </dgm:spPr>
      <dgm:t>
        <a:bodyPr/>
        <a:lstStyle/>
        <a:p>
          <a:pPr>
            <a:buNone/>
          </a:pPr>
          <a:r>
            <a:rPr lang="en-US" sz="3600">
              <a:latin typeface="Proxima Nova" panose="02000506030000020004"/>
            </a:rPr>
            <a:t>Only non-college bound students take CTE classes</a:t>
          </a:r>
        </a:p>
      </dgm:t>
    </dgm:pt>
    <dgm:pt modelId="{5854FAF5-EFAC-48FC-B4AF-331F81F5CB1D}" type="parTrans" cxnId="{CA41EA3F-81A0-4583-8619-57767606EF1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AB7280A4-4917-404F-9247-4664BCA4EC42}" type="sibTrans" cxnId="{CA41EA3F-81A0-4583-8619-57767606EF1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4932DE23-31C7-4FC6-8D9F-4B2A335F2206}">
      <dgm:prSet phldrT="[Text]"/>
      <dgm:spPr/>
      <dgm:t>
        <a:bodyPr/>
        <a:lstStyle/>
        <a:p>
          <a:r>
            <a:rPr lang="en-US">
              <a:latin typeface="Proxima Nova" panose="02000506030000020004"/>
            </a:rPr>
            <a:t>Fact</a:t>
          </a:r>
        </a:p>
      </dgm:t>
    </dgm:pt>
    <dgm:pt modelId="{ACAF7CF8-A1EA-402E-95E1-C0B303C30953}" type="parTrans" cxnId="{F164B350-D97C-4C74-8F34-E2AC1910157E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5AB3D237-3266-42E6-87A5-4118A8D2FFB1}" type="sibTrans" cxnId="{F164B350-D97C-4C74-8F34-E2AC1910157E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200D0675-8EB8-4953-A256-6C50D5F349D9}">
      <dgm:prSet phldrT="[Text]" custT="1"/>
      <dgm:spPr>
        <a:solidFill>
          <a:srgbClr val="BF0D3E"/>
        </a:solidFill>
      </dgm:spPr>
      <dgm:t>
        <a:bodyPr/>
        <a:lstStyle/>
        <a:p>
          <a:pPr>
            <a:buNone/>
          </a:pPr>
          <a:r>
            <a:rPr lang="en-US" sz="3600">
              <a:latin typeface="Proxima Nova" panose="02000506030000020004"/>
            </a:rPr>
            <a:t>CTE Provides a seamless pathway to postsecondary education</a:t>
          </a:r>
        </a:p>
      </dgm:t>
    </dgm:pt>
    <dgm:pt modelId="{DF29F5A3-B3FC-475C-B3AF-C17C1A25DB7B}" type="parTrans" cxnId="{5281E16F-7E47-4E59-94D5-063BD43D0B9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D32BBBFF-8C51-4568-A2FA-2776A093ABB8}" type="sibTrans" cxnId="{5281E16F-7E47-4E59-94D5-063BD43D0B9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43CCC955-87E7-4067-85E4-F721B66AD9EB}" type="pres">
      <dgm:prSet presAssocID="{F2E8475F-4B62-4555-9AEA-81A0A56E681E}" presName="Name0" presStyleCnt="0">
        <dgm:presLayoutVars>
          <dgm:dir/>
          <dgm:animLvl val="lvl"/>
          <dgm:resizeHandles val="exact"/>
        </dgm:presLayoutVars>
      </dgm:prSet>
      <dgm:spPr/>
    </dgm:pt>
    <dgm:pt modelId="{2D9D405D-22AA-4A27-A3AE-8EC324AB1292}" type="pres">
      <dgm:prSet presAssocID="{E99281E5-3164-4851-90F8-00CBC43E570A}" presName="linNode" presStyleCnt="0"/>
      <dgm:spPr/>
    </dgm:pt>
    <dgm:pt modelId="{44B3A556-BCC5-47A7-BE78-ECE761001CB0}" type="pres">
      <dgm:prSet presAssocID="{E99281E5-3164-4851-90F8-00CBC43E570A}" presName="parTx" presStyleLbl="revTx" presStyleIdx="0" presStyleCnt="2">
        <dgm:presLayoutVars>
          <dgm:chMax val="1"/>
          <dgm:bulletEnabled val="1"/>
        </dgm:presLayoutVars>
      </dgm:prSet>
      <dgm:spPr/>
    </dgm:pt>
    <dgm:pt modelId="{74618F34-92D4-41D7-85D8-B2A6F6569475}" type="pres">
      <dgm:prSet presAssocID="{E99281E5-3164-4851-90F8-00CBC43E570A}" presName="bracket" presStyleLbl="parChTrans1D1" presStyleIdx="0" presStyleCnt="2"/>
      <dgm:spPr/>
    </dgm:pt>
    <dgm:pt modelId="{BBF62C35-693F-457D-AC7C-FB2A9CD51D24}" type="pres">
      <dgm:prSet presAssocID="{E99281E5-3164-4851-90F8-00CBC43E570A}" presName="spH" presStyleCnt="0"/>
      <dgm:spPr/>
    </dgm:pt>
    <dgm:pt modelId="{BD3C098D-073A-43C6-BE1B-6C0C02D8CF8F}" type="pres">
      <dgm:prSet presAssocID="{E99281E5-3164-4851-90F8-00CBC43E570A}" presName="desTx" presStyleLbl="node1" presStyleIdx="0" presStyleCnt="2">
        <dgm:presLayoutVars>
          <dgm:bulletEnabled val="1"/>
        </dgm:presLayoutVars>
      </dgm:prSet>
      <dgm:spPr/>
    </dgm:pt>
    <dgm:pt modelId="{39FFE347-6D0D-413F-83D4-0E2C1D73A40F}" type="pres">
      <dgm:prSet presAssocID="{01205B83-7AD1-490A-ABA2-49964F645676}" presName="spV" presStyleCnt="0"/>
      <dgm:spPr/>
    </dgm:pt>
    <dgm:pt modelId="{C0CF203D-11E0-48DF-B93B-02C15689CE26}" type="pres">
      <dgm:prSet presAssocID="{4932DE23-31C7-4FC6-8D9F-4B2A335F2206}" presName="linNode" presStyleCnt="0"/>
      <dgm:spPr/>
    </dgm:pt>
    <dgm:pt modelId="{DB662723-E1D5-4FFA-A178-9708C655D7DE}" type="pres">
      <dgm:prSet presAssocID="{4932DE23-31C7-4FC6-8D9F-4B2A335F2206}" presName="parTx" presStyleLbl="revTx" presStyleIdx="1" presStyleCnt="2">
        <dgm:presLayoutVars>
          <dgm:chMax val="1"/>
          <dgm:bulletEnabled val="1"/>
        </dgm:presLayoutVars>
      </dgm:prSet>
      <dgm:spPr/>
    </dgm:pt>
    <dgm:pt modelId="{8766DA59-A5D1-48A9-8B1D-2BFF3CEAD662}" type="pres">
      <dgm:prSet presAssocID="{4932DE23-31C7-4FC6-8D9F-4B2A335F2206}" presName="bracket" presStyleLbl="parChTrans1D1" presStyleIdx="1" presStyleCnt="2"/>
      <dgm:spPr/>
    </dgm:pt>
    <dgm:pt modelId="{D86904A6-AAD3-4861-85A1-580D262B385B}" type="pres">
      <dgm:prSet presAssocID="{4932DE23-31C7-4FC6-8D9F-4B2A335F2206}" presName="spH" presStyleCnt="0"/>
      <dgm:spPr/>
    </dgm:pt>
    <dgm:pt modelId="{F64B8C14-2195-4A57-8D13-32849BA23B3F}" type="pres">
      <dgm:prSet presAssocID="{4932DE23-31C7-4FC6-8D9F-4B2A335F2206}" presName="desTx" presStyleLbl="node1" presStyleIdx="1" presStyleCnt="2">
        <dgm:presLayoutVars>
          <dgm:bulletEnabled val="1"/>
        </dgm:presLayoutVars>
      </dgm:prSet>
      <dgm:spPr/>
    </dgm:pt>
  </dgm:ptLst>
  <dgm:cxnLst>
    <dgm:cxn modelId="{2CEC1821-0831-4004-AB36-7DB493A0CF91}" type="presOf" srcId="{788813FD-50D7-47BC-AA0E-0787356A76AA}" destId="{BD3C098D-073A-43C6-BE1B-6C0C02D8CF8F}" srcOrd="0" destOrd="0" presId="urn:diagrams.loki3.com/BracketList"/>
    <dgm:cxn modelId="{B521CE30-A184-48A4-8679-6549D3E41A58}" type="presOf" srcId="{E99281E5-3164-4851-90F8-00CBC43E570A}" destId="{44B3A556-BCC5-47A7-BE78-ECE761001CB0}" srcOrd="0" destOrd="0" presId="urn:diagrams.loki3.com/BracketList"/>
    <dgm:cxn modelId="{CA41EA3F-81A0-4583-8619-57767606EF14}" srcId="{E99281E5-3164-4851-90F8-00CBC43E570A}" destId="{788813FD-50D7-47BC-AA0E-0787356A76AA}" srcOrd="0" destOrd="0" parTransId="{5854FAF5-EFAC-48FC-B4AF-331F81F5CB1D}" sibTransId="{AB7280A4-4917-404F-9247-4664BCA4EC42}"/>
    <dgm:cxn modelId="{5281E16F-7E47-4E59-94D5-063BD43D0B94}" srcId="{4932DE23-31C7-4FC6-8D9F-4B2A335F2206}" destId="{200D0675-8EB8-4953-A256-6C50D5F349D9}" srcOrd="0" destOrd="0" parTransId="{DF29F5A3-B3FC-475C-B3AF-C17C1A25DB7B}" sibTransId="{D32BBBFF-8C51-4568-A2FA-2776A093ABB8}"/>
    <dgm:cxn modelId="{F164B350-D97C-4C74-8F34-E2AC1910157E}" srcId="{F2E8475F-4B62-4555-9AEA-81A0A56E681E}" destId="{4932DE23-31C7-4FC6-8D9F-4B2A335F2206}" srcOrd="1" destOrd="0" parTransId="{ACAF7CF8-A1EA-402E-95E1-C0B303C30953}" sibTransId="{5AB3D237-3266-42E6-87A5-4118A8D2FFB1}"/>
    <dgm:cxn modelId="{10EC7395-42CA-46E4-AA88-04111AA74A15}" type="presOf" srcId="{4932DE23-31C7-4FC6-8D9F-4B2A335F2206}" destId="{DB662723-E1D5-4FFA-A178-9708C655D7DE}" srcOrd="0" destOrd="0" presId="urn:diagrams.loki3.com/BracketList"/>
    <dgm:cxn modelId="{34A895B2-B63A-450B-A543-22FA0AEA39C5}" srcId="{F2E8475F-4B62-4555-9AEA-81A0A56E681E}" destId="{E99281E5-3164-4851-90F8-00CBC43E570A}" srcOrd="0" destOrd="0" parTransId="{0A972935-AE5C-4D61-9756-A2F0A9AEE9A5}" sibTransId="{01205B83-7AD1-490A-ABA2-49964F645676}"/>
    <dgm:cxn modelId="{374915BB-ACC3-4303-991C-F72EC6C423B5}" type="presOf" srcId="{200D0675-8EB8-4953-A256-6C50D5F349D9}" destId="{F64B8C14-2195-4A57-8D13-32849BA23B3F}" srcOrd="0" destOrd="0" presId="urn:diagrams.loki3.com/BracketList"/>
    <dgm:cxn modelId="{79D0B0CA-D118-41B9-AABC-C0FC863DB607}" type="presOf" srcId="{F2E8475F-4B62-4555-9AEA-81A0A56E681E}" destId="{43CCC955-87E7-4067-85E4-F721B66AD9EB}" srcOrd="0" destOrd="0" presId="urn:diagrams.loki3.com/BracketList"/>
    <dgm:cxn modelId="{41F4A1B3-6C0C-4034-ADC0-382C48D5FA4D}" type="presParOf" srcId="{43CCC955-87E7-4067-85E4-F721B66AD9EB}" destId="{2D9D405D-22AA-4A27-A3AE-8EC324AB1292}" srcOrd="0" destOrd="0" presId="urn:diagrams.loki3.com/BracketList"/>
    <dgm:cxn modelId="{90600A09-F0BB-4948-9109-3F66FE51FCA7}" type="presParOf" srcId="{2D9D405D-22AA-4A27-A3AE-8EC324AB1292}" destId="{44B3A556-BCC5-47A7-BE78-ECE761001CB0}" srcOrd="0" destOrd="0" presId="urn:diagrams.loki3.com/BracketList"/>
    <dgm:cxn modelId="{A92A7A25-279B-4B30-B6EB-E4DB45C43A09}" type="presParOf" srcId="{2D9D405D-22AA-4A27-A3AE-8EC324AB1292}" destId="{74618F34-92D4-41D7-85D8-B2A6F6569475}" srcOrd="1" destOrd="0" presId="urn:diagrams.loki3.com/BracketList"/>
    <dgm:cxn modelId="{F05F2ABF-698C-4E3D-8B4F-CC70559A2BF6}" type="presParOf" srcId="{2D9D405D-22AA-4A27-A3AE-8EC324AB1292}" destId="{BBF62C35-693F-457D-AC7C-FB2A9CD51D24}" srcOrd="2" destOrd="0" presId="urn:diagrams.loki3.com/BracketList"/>
    <dgm:cxn modelId="{B07A3EA2-93C1-4ED0-9426-C54EF515512B}" type="presParOf" srcId="{2D9D405D-22AA-4A27-A3AE-8EC324AB1292}" destId="{BD3C098D-073A-43C6-BE1B-6C0C02D8CF8F}" srcOrd="3" destOrd="0" presId="urn:diagrams.loki3.com/BracketList"/>
    <dgm:cxn modelId="{379A8452-FA0E-4093-B4A4-DD3BB701DCB3}" type="presParOf" srcId="{43CCC955-87E7-4067-85E4-F721B66AD9EB}" destId="{39FFE347-6D0D-413F-83D4-0E2C1D73A40F}" srcOrd="1" destOrd="0" presId="urn:diagrams.loki3.com/BracketList"/>
    <dgm:cxn modelId="{12B5C750-F47A-4E1B-B723-FDBEF3BDEA77}" type="presParOf" srcId="{43CCC955-87E7-4067-85E4-F721B66AD9EB}" destId="{C0CF203D-11E0-48DF-B93B-02C15689CE26}" srcOrd="2" destOrd="0" presId="urn:diagrams.loki3.com/BracketList"/>
    <dgm:cxn modelId="{DAF69D65-51D5-4521-856C-6B53CB0812E4}" type="presParOf" srcId="{C0CF203D-11E0-48DF-B93B-02C15689CE26}" destId="{DB662723-E1D5-4FFA-A178-9708C655D7DE}" srcOrd="0" destOrd="0" presId="urn:diagrams.loki3.com/BracketList"/>
    <dgm:cxn modelId="{50681BD1-39D8-417B-8E51-BC3760D84EB2}" type="presParOf" srcId="{C0CF203D-11E0-48DF-B93B-02C15689CE26}" destId="{8766DA59-A5D1-48A9-8B1D-2BFF3CEAD662}" srcOrd="1" destOrd="0" presId="urn:diagrams.loki3.com/BracketList"/>
    <dgm:cxn modelId="{E2038023-9744-4D24-ACFA-B9595F2D0F38}" type="presParOf" srcId="{C0CF203D-11E0-48DF-B93B-02C15689CE26}" destId="{D86904A6-AAD3-4861-85A1-580D262B385B}" srcOrd="2" destOrd="0" presId="urn:diagrams.loki3.com/BracketList"/>
    <dgm:cxn modelId="{293EE71B-00A1-46C9-8020-7A65CA0EDDFE}" type="presParOf" srcId="{C0CF203D-11E0-48DF-B93B-02C15689CE26}" destId="{F64B8C14-2195-4A57-8D13-32849BA23B3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E8475F-4B62-4555-9AEA-81A0A56E681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281E5-3164-4851-90F8-00CBC43E570A}">
      <dgm:prSet phldrT="[Text]"/>
      <dgm:spPr/>
      <dgm:t>
        <a:bodyPr/>
        <a:lstStyle/>
        <a:p>
          <a:r>
            <a:rPr lang="en-US">
              <a:latin typeface="Proxima Nova" panose="02000506030000020004"/>
            </a:rPr>
            <a:t>Myth</a:t>
          </a:r>
        </a:p>
      </dgm:t>
    </dgm:pt>
    <dgm:pt modelId="{0A972935-AE5C-4D61-9756-A2F0A9AEE9A5}" type="parTrans" cxnId="{34A895B2-B63A-450B-A543-22FA0AEA39C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01205B83-7AD1-490A-ABA2-49964F645676}" type="sibTrans" cxnId="{34A895B2-B63A-450B-A543-22FA0AEA39C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788813FD-50D7-47BC-AA0E-0787356A76AA}">
      <dgm:prSet phldrT="[Text]" custT="1"/>
      <dgm:spPr>
        <a:solidFill>
          <a:srgbClr val="BF0D3E"/>
        </a:solidFill>
      </dgm:spPr>
      <dgm:t>
        <a:bodyPr/>
        <a:lstStyle/>
        <a:p>
          <a:pPr>
            <a:buNone/>
          </a:pPr>
          <a:r>
            <a:rPr lang="en-US" sz="3600">
              <a:latin typeface="Proxima Nova" panose="02000506030000020004"/>
            </a:rPr>
            <a:t>CTE doesn’t build academic skills</a:t>
          </a:r>
        </a:p>
      </dgm:t>
    </dgm:pt>
    <dgm:pt modelId="{5854FAF5-EFAC-48FC-B4AF-331F81F5CB1D}" type="parTrans" cxnId="{CA41EA3F-81A0-4583-8619-57767606EF1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AB7280A4-4917-404F-9247-4664BCA4EC42}" type="sibTrans" cxnId="{CA41EA3F-81A0-4583-8619-57767606EF1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4932DE23-31C7-4FC6-8D9F-4B2A335F2206}">
      <dgm:prSet phldrT="[Text]"/>
      <dgm:spPr/>
      <dgm:t>
        <a:bodyPr/>
        <a:lstStyle/>
        <a:p>
          <a:r>
            <a:rPr lang="en-US">
              <a:latin typeface="Proxima Nova" panose="02000506030000020004"/>
            </a:rPr>
            <a:t>Fact</a:t>
          </a:r>
        </a:p>
      </dgm:t>
    </dgm:pt>
    <dgm:pt modelId="{ACAF7CF8-A1EA-402E-95E1-C0B303C30953}" type="parTrans" cxnId="{F164B350-D97C-4C74-8F34-E2AC1910157E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5AB3D237-3266-42E6-87A5-4118A8D2FFB1}" type="sibTrans" cxnId="{F164B350-D97C-4C74-8F34-E2AC1910157E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200D0675-8EB8-4953-A256-6C50D5F349D9}">
      <dgm:prSet phldrT="[Text]" custT="1"/>
      <dgm:spPr>
        <a:solidFill>
          <a:srgbClr val="BF0D3E"/>
        </a:solidFill>
      </dgm:spPr>
      <dgm:t>
        <a:bodyPr/>
        <a:lstStyle/>
        <a:p>
          <a:pPr>
            <a:buNone/>
          </a:pPr>
          <a:r>
            <a:rPr lang="en-US" sz="3600">
              <a:latin typeface="Proxima Nova" panose="02000506030000020004"/>
            </a:rPr>
            <a:t>CTE blends academic and technical skills to enhance the learning experience</a:t>
          </a:r>
        </a:p>
      </dgm:t>
    </dgm:pt>
    <dgm:pt modelId="{DF29F5A3-B3FC-475C-B3AF-C17C1A25DB7B}" type="parTrans" cxnId="{5281E16F-7E47-4E59-94D5-063BD43D0B9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D32BBBFF-8C51-4568-A2FA-2776A093ABB8}" type="sibTrans" cxnId="{5281E16F-7E47-4E59-94D5-063BD43D0B9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43CCC955-87E7-4067-85E4-F721B66AD9EB}" type="pres">
      <dgm:prSet presAssocID="{F2E8475F-4B62-4555-9AEA-81A0A56E681E}" presName="Name0" presStyleCnt="0">
        <dgm:presLayoutVars>
          <dgm:dir/>
          <dgm:animLvl val="lvl"/>
          <dgm:resizeHandles val="exact"/>
        </dgm:presLayoutVars>
      </dgm:prSet>
      <dgm:spPr/>
    </dgm:pt>
    <dgm:pt modelId="{2D9D405D-22AA-4A27-A3AE-8EC324AB1292}" type="pres">
      <dgm:prSet presAssocID="{E99281E5-3164-4851-90F8-00CBC43E570A}" presName="linNode" presStyleCnt="0"/>
      <dgm:spPr/>
    </dgm:pt>
    <dgm:pt modelId="{44B3A556-BCC5-47A7-BE78-ECE761001CB0}" type="pres">
      <dgm:prSet presAssocID="{E99281E5-3164-4851-90F8-00CBC43E570A}" presName="parTx" presStyleLbl="revTx" presStyleIdx="0" presStyleCnt="2">
        <dgm:presLayoutVars>
          <dgm:chMax val="1"/>
          <dgm:bulletEnabled val="1"/>
        </dgm:presLayoutVars>
      </dgm:prSet>
      <dgm:spPr/>
    </dgm:pt>
    <dgm:pt modelId="{74618F34-92D4-41D7-85D8-B2A6F6569475}" type="pres">
      <dgm:prSet presAssocID="{E99281E5-3164-4851-90F8-00CBC43E570A}" presName="bracket" presStyleLbl="parChTrans1D1" presStyleIdx="0" presStyleCnt="2"/>
      <dgm:spPr/>
    </dgm:pt>
    <dgm:pt modelId="{BBF62C35-693F-457D-AC7C-FB2A9CD51D24}" type="pres">
      <dgm:prSet presAssocID="{E99281E5-3164-4851-90F8-00CBC43E570A}" presName="spH" presStyleCnt="0"/>
      <dgm:spPr/>
    </dgm:pt>
    <dgm:pt modelId="{BD3C098D-073A-43C6-BE1B-6C0C02D8CF8F}" type="pres">
      <dgm:prSet presAssocID="{E99281E5-3164-4851-90F8-00CBC43E570A}" presName="desTx" presStyleLbl="node1" presStyleIdx="0" presStyleCnt="2">
        <dgm:presLayoutVars>
          <dgm:bulletEnabled val="1"/>
        </dgm:presLayoutVars>
      </dgm:prSet>
      <dgm:spPr/>
    </dgm:pt>
    <dgm:pt modelId="{39FFE347-6D0D-413F-83D4-0E2C1D73A40F}" type="pres">
      <dgm:prSet presAssocID="{01205B83-7AD1-490A-ABA2-49964F645676}" presName="spV" presStyleCnt="0"/>
      <dgm:spPr/>
    </dgm:pt>
    <dgm:pt modelId="{C0CF203D-11E0-48DF-B93B-02C15689CE26}" type="pres">
      <dgm:prSet presAssocID="{4932DE23-31C7-4FC6-8D9F-4B2A335F2206}" presName="linNode" presStyleCnt="0"/>
      <dgm:spPr/>
    </dgm:pt>
    <dgm:pt modelId="{DB662723-E1D5-4FFA-A178-9708C655D7DE}" type="pres">
      <dgm:prSet presAssocID="{4932DE23-31C7-4FC6-8D9F-4B2A335F2206}" presName="parTx" presStyleLbl="revTx" presStyleIdx="1" presStyleCnt="2">
        <dgm:presLayoutVars>
          <dgm:chMax val="1"/>
          <dgm:bulletEnabled val="1"/>
        </dgm:presLayoutVars>
      </dgm:prSet>
      <dgm:spPr/>
    </dgm:pt>
    <dgm:pt modelId="{8766DA59-A5D1-48A9-8B1D-2BFF3CEAD662}" type="pres">
      <dgm:prSet presAssocID="{4932DE23-31C7-4FC6-8D9F-4B2A335F2206}" presName="bracket" presStyleLbl="parChTrans1D1" presStyleIdx="1" presStyleCnt="2"/>
      <dgm:spPr/>
    </dgm:pt>
    <dgm:pt modelId="{D86904A6-AAD3-4861-85A1-580D262B385B}" type="pres">
      <dgm:prSet presAssocID="{4932DE23-31C7-4FC6-8D9F-4B2A335F2206}" presName="spH" presStyleCnt="0"/>
      <dgm:spPr/>
    </dgm:pt>
    <dgm:pt modelId="{F64B8C14-2195-4A57-8D13-32849BA23B3F}" type="pres">
      <dgm:prSet presAssocID="{4932DE23-31C7-4FC6-8D9F-4B2A335F2206}" presName="desTx" presStyleLbl="node1" presStyleIdx="1" presStyleCnt="2">
        <dgm:presLayoutVars>
          <dgm:bulletEnabled val="1"/>
        </dgm:presLayoutVars>
      </dgm:prSet>
      <dgm:spPr/>
    </dgm:pt>
  </dgm:ptLst>
  <dgm:cxnLst>
    <dgm:cxn modelId="{2CEC1821-0831-4004-AB36-7DB493A0CF91}" type="presOf" srcId="{788813FD-50D7-47BC-AA0E-0787356A76AA}" destId="{BD3C098D-073A-43C6-BE1B-6C0C02D8CF8F}" srcOrd="0" destOrd="0" presId="urn:diagrams.loki3.com/BracketList"/>
    <dgm:cxn modelId="{B521CE30-A184-48A4-8679-6549D3E41A58}" type="presOf" srcId="{E99281E5-3164-4851-90F8-00CBC43E570A}" destId="{44B3A556-BCC5-47A7-BE78-ECE761001CB0}" srcOrd="0" destOrd="0" presId="urn:diagrams.loki3.com/BracketList"/>
    <dgm:cxn modelId="{CA41EA3F-81A0-4583-8619-57767606EF14}" srcId="{E99281E5-3164-4851-90F8-00CBC43E570A}" destId="{788813FD-50D7-47BC-AA0E-0787356A76AA}" srcOrd="0" destOrd="0" parTransId="{5854FAF5-EFAC-48FC-B4AF-331F81F5CB1D}" sibTransId="{AB7280A4-4917-404F-9247-4664BCA4EC42}"/>
    <dgm:cxn modelId="{5281E16F-7E47-4E59-94D5-063BD43D0B94}" srcId="{4932DE23-31C7-4FC6-8D9F-4B2A335F2206}" destId="{200D0675-8EB8-4953-A256-6C50D5F349D9}" srcOrd="0" destOrd="0" parTransId="{DF29F5A3-B3FC-475C-B3AF-C17C1A25DB7B}" sibTransId="{D32BBBFF-8C51-4568-A2FA-2776A093ABB8}"/>
    <dgm:cxn modelId="{F164B350-D97C-4C74-8F34-E2AC1910157E}" srcId="{F2E8475F-4B62-4555-9AEA-81A0A56E681E}" destId="{4932DE23-31C7-4FC6-8D9F-4B2A335F2206}" srcOrd="1" destOrd="0" parTransId="{ACAF7CF8-A1EA-402E-95E1-C0B303C30953}" sibTransId="{5AB3D237-3266-42E6-87A5-4118A8D2FFB1}"/>
    <dgm:cxn modelId="{10EC7395-42CA-46E4-AA88-04111AA74A15}" type="presOf" srcId="{4932DE23-31C7-4FC6-8D9F-4B2A335F2206}" destId="{DB662723-E1D5-4FFA-A178-9708C655D7DE}" srcOrd="0" destOrd="0" presId="urn:diagrams.loki3.com/BracketList"/>
    <dgm:cxn modelId="{34A895B2-B63A-450B-A543-22FA0AEA39C5}" srcId="{F2E8475F-4B62-4555-9AEA-81A0A56E681E}" destId="{E99281E5-3164-4851-90F8-00CBC43E570A}" srcOrd="0" destOrd="0" parTransId="{0A972935-AE5C-4D61-9756-A2F0A9AEE9A5}" sibTransId="{01205B83-7AD1-490A-ABA2-49964F645676}"/>
    <dgm:cxn modelId="{374915BB-ACC3-4303-991C-F72EC6C423B5}" type="presOf" srcId="{200D0675-8EB8-4953-A256-6C50D5F349D9}" destId="{F64B8C14-2195-4A57-8D13-32849BA23B3F}" srcOrd="0" destOrd="0" presId="urn:diagrams.loki3.com/BracketList"/>
    <dgm:cxn modelId="{79D0B0CA-D118-41B9-AABC-C0FC863DB607}" type="presOf" srcId="{F2E8475F-4B62-4555-9AEA-81A0A56E681E}" destId="{43CCC955-87E7-4067-85E4-F721B66AD9EB}" srcOrd="0" destOrd="0" presId="urn:diagrams.loki3.com/BracketList"/>
    <dgm:cxn modelId="{41F4A1B3-6C0C-4034-ADC0-382C48D5FA4D}" type="presParOf" srcId="{43CCC955-87E7-4067-85E4-F721B66AD9EB}" destId="{2D9D405D-22AA-4A27-A3AE-8EC324AB1292}" srcOrd="0" destOrd="0" presId="urn:diagrams.loki3.com/BracketList"/>
    <dgm:cxn modelId="{90600A09-F0BB-4948-9109-3F66FE51FCA7}" type="presParOf" srcId="{2D9D405D-22AA-4A27-A3AE-8EC324AB1292}" destId="{44B3A556-BCC5-47A7-BE78-ECE761001CB0}" srcOrd="0" destOrd="0" presId="urn:diagrams.loki3.com/BracketList"/>
    <dgm:cxn modelId="{A92A7A25-279B-4B30-B6EB-E4DB45C43A09}" type="presParOf" srcId="{2D9D405D-22AA-4A27-A3AE-8EC324AB1292}" destId="{74618F34-92D4-41D7-85D8-B2A6F6569475}" srcOrd="1" destOrd="0" presId="urn:diagrams.loki3.com/BracketList"/>
    <dgm:cxn modelId="{F05F2ABF-698C-4E3D-8B4F-CC70559A2BF6}" type="presParOf" srcId="{2D9D405D-22AA-4A27-A3AE-8EC324AB1292}" destId="{BBF62C35-693F-457D-AC7C-FB2A9CD51D24}" srcOrd="2" destOrd="0" presId="urn:diagrams.loki3.com/BracketList"/>
    <dgm:cxn modelId="{B07A3EA2-93C1-4ED0-9426-C54EF515512B}" type="presParOf" srcId="{2D9D405D-22AA-4A27-A3AE-8EC324AB1292}" destId="{BD3C098D-073A-43C6-BE1B-6C0C02D8CF8F}" srcOrd="3" destOrd="0" presId="urn:diagrams.loki3.com/BracketList"/>
    <dgm:cxn modelId="{379A8452-FA0E-4093-B4A4-DD3BB701DCB3}" type="presParOf" srcId="{43CCC955-87E7-4067-85E4-F721B66AD9EB}" destId="{39FFE347-6D0D-413F-83D4-0E2C1D73A40F}" srcOrd="1" destOrd="0" presId="urn:diagrams.loki3.com/BracketList"/>
    <dgm:cxn modelId="{12B5C750-F47A-4E1B-B723-FDBEF3BDEA77}" type="presParOf" srcId="{43CCC955-87E7-4067-85E4-F721B66AD9EB}" destId="{C0CF203D-11E0-48DF-B93B-02C15689CE26}" srcOrd="2" destOrd="0" presId="urn:diagrams.loki3.com/BracketList"/>
    <dgm:cxn modelId="{DAF69D65-51D5-4521-856C-6B53CB0812E4}" type="presParOf" srcId="{C0CF203D-11E0-48DF-B93B-02C15689CE26}" destId="{DB662723-E1D5-4FFA-A178-9708C655D7DE}" srcOrd="0" destOrd="0" presId="urn:diagrams.loki3.com/BracketList"/>
    <dgm:cxn modelId="{50681BD1-39D8-417B-8E51-BC3760D84EB2}" type="presParOf" srcId="{C0CF203D-11E0-48DF-B93B-02C15689CE26}" destId="{8766DA59-A5D1-48A9-8B1D-2BFF3CEAD662}" srcOrd="1" destOrd="0" presId="urn:diagrams.loki3.com/BracketList"/>
    <dgm:cxn modelId="{E2038023-9744-4D24-ACFA-B9595F2D0F38}" type="presParOf" srcId="{C0CF203D-11E0-48DF-B93B-02C15689CE26}" destId="{D86904A6-AAD3-4861-85A1-580D262B385B}" srcOrd="2" destOrd="0" presId="urn:diagrams.loki3.com/BracketList"/>
    <dgm:cxn modelId="{293EE71B-00A1-46C9-8020-7A65CA0EDDFE}" type="presParOf" srcId="{C0CF203D-11E0-48DF-B93B-02C15689CE26}" destId="{F64B8C14-2195-4A57-8D13-32849BA23B3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E8475F-4B62-4555-9AEA-81A0A56E681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281E5-3164-4851-90F8-00CBC43E570A}">
      <dgm:prSet phldrT="[Text]"/>
      <dgm:spPr/>
      <dgm:t>
        <a:bodyPr/>
        <a:lstStyle/>
        <a:p>
          <a:r>
            <a:rPr lang="en-US">
              <a:latin typeface="Proxima Nova" panose="02000506030000020004"/>
            </a:rPr>
            <a:t>Myth</a:t>
          </a:r>
        </a:p>
      </dgm:t>
    </dgm:pt>
    <dgm:pt modelId="{0A972935-AE5C-4D61-9756-A2F0A9AEE9A5}" type="parTrans" cxnId="{34A895B2-B63A-450B-A543-22FA0AEA39C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01205B83-7AD1-490A-ABA2-49964F645676}" type="sibTrans" cxnId="{34A895B2-B63A-450B-A543-22FA0AEA39C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788813FD-50D7-47BC-AA0E-0787356A76AA}">
      <dgm:prSet phldrT="[Text]" custT="1"/>
      <dgm:spPr>
        <a:solidFill>
          <a:srgbClr val="BF0D3E"/>
        </a:solidFill>
      </dgm:spPr>
      <dgm:t>
        <a:bodyPr/>
        <a:lstStyle/>
        <a:p>
          <a:pPr>
            <a:buNone/>
          </a:pPr>
          <a:r>
            <a:rPr lang="en-US" sz="3600">
              <a:latin typeface="Proxima Nova" panose="02000506030000020004"/>
            </a:rPr>
            <a:t>CTE serves only “disadvantaged” students</a:t>
          </a:r>
        </a:p>
      </dgm:t>
    </dgm:pt>
    <dgm:pt modelId="{5854FAF5-EFAC-48FC-B4AF-331F81F5CB1D}" type="parTrans" cxnId="{CA41EA3F-81A0-4583-8619-57767606EF1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AB7280A4-4917-404F-9247-4664BCA4EC42}" type="sibTrans" cxnId="{CA41EA3F-81A0-4583-8619-57767606EF1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4932DE23-31C7-4FC6-8D9F-4B2A335F2206}">
      <dgm:prSet phldrT="[Text]"/>
      <dgm:spPr/>
      <dgm:t>
        <a:bodyPr/>
        <a:lstStyle/>
        <a:p>
          <a:r>
            <a:rPr lang="en-US">
              <a:latin typeface="Proxima Nova" panose="02000506030000020004"/>
            </a:rPr>
            <a:t>Fact</a:t>
          </a:r>
        </a:p>
      </dgm:t>
    </dgm:pt>
    <dgm:pt modelId="{ACAF7CF8-A1EA-402E-95E1-C0B303C30953}" type="parTrans" cxnId="{F164B350-D97C-4C74-8F34-E2AC1910157E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5AB3D237-3266-42E6-87A5-4118A8D2FFB1}" type="sibTrans" cxnId="{F164B350-D97C-4C74-8F34-E2AC1910157E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200D0675-8EB8-4953-A256-6C50D5F349D9}">
      <dgm:prSet phldrT="[Text]" custT="1"/>
      <dgm:spPr>
        <a:solidFill>
          <a:srgbClr val="BF0D3E"/>
        </a:solidFill>
      </dgm:spPr>
      <dgm:t>
        <a:bodyPr/>
        <a:lstStyle/>
        <a:p>
          <a:pPr>
            <a:buNone/>
          </a:pPr>
          <a:r>
            <a:rPr lang="en-US" sz="3600">
              <a:latin typeface="Proxima Nova" panose="02000506030000020004"/>
            </a:rPr>
            <a:t>CTE is for all learners </a:t>
          </a:r>
        </a:p>
      </dgm:t>
    </dgm:pt>
    <dgm:pt modelId="{DF29F5A3-B3FC-475C-B3AF-C17C1A25DB7B}" type="parTrans" cxnId="{5281E16F-7E47-4E59-94D5-063BD43D0B9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D32BBBFF-8C51-4568-A2FA-2776A093ABB8}" type="sibTrans" cxnId="{5281E16F-7E47-4E59-94D5-063BD43D0B9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43CCC955-87E7-4067-85E4-F721B66AD9EB}" type="pres">
      <dgm:prSet presAssocID="{F2E8475F-4B62-4555-9AEA-81A0A56E681E}" presName="Name0" presStyleCnt="0">
        <dgm:presLayoutVars>
          <dgm:dir/>
          <dgm:animLvl val="lvl"/>
          <dgm:resizeHandles val="exact"/>
        </dgm:presLayoutVars>
      </dgm:prSet>
      <dgm:spPr/>
    </dgm:pt>
    <dgm:pt modelId="{2D9D405D-22AA-4A27-A3AE-8EC324AB1292}" type="pres">
      <dgm:prSet presAssocID="{E99281E5-3164-4851-90F8-00CBC43E570A}" presName="linNode" presStyleCnt="0"/>
      <dgm:spPr/>
    </dgm:pt>
    <dgm:pt modelId="{44B3A556-BCC5-47A7-BE78-ECE761001CB0}" type="pres">
      <dgm:prSet presAssocID="{E99281E5-3164-4851-90F8-00CBC43E570A}" presName="parTx" presStyleLbl="revTx" presStyleIdx="0" presStyleCnt="2">
        <dgm:presLayoutVars>
          <dgm:chMax val="1"/>
          <dgm:bulletEnabled val="1"/>
        </dgm:presLayoutVars>
      </dgm:prSet>
      <dgm:spPr/>
    </dgm:pt>
    <dgm:pt modelId="{74618F34-92D4-41D7-85D8-B2A6F6569475}" type="pres">
      <dgm:prSet presAssocID="{E99281E5-3164-4851-90F8-00CBC43E570A}" presName="bracket" presStyleLbl="parChTrans1D1" presStyleIdx="0" presStyleCnt="2"/>
      <dgm:spPr/>
    </dgm:pt>
    <dgm:pt modelId="{BBF62C35-693F-457D-AC7C-FB2A9CD51D24}" type="pres">
      <dgm:prSet presAssocID="{E99281E5-3164-4851-90F8-00CBC43E570A}" presName="spH" presStyleCnt="0"/>
      <dgm:spPr/>
    </dgm:pt>
    <dgm:pt modelId="{BD3C098D-073A-43C6-BE1B-6C0C02D8CF8F}" type="pres">
      <dgm:prSet presAssocID="{E99281E5-3164-4851-90F8-00CBC43E570A}" presName="desTx" presStyleLbl="node1" presStyleIdx="0" presStyleCnt="2">
        <dgm:presLayoutVars>
          <dgm:bulletEnabled val="1"/>
        </dgm:presLayoutVars>
      </dgm:prSet>
      <dgm:spPr/>
    </dgm:pt>
    <dgm:pt modelId="{39FFE347-6D0D-413F-83D4-0E2C1D73A40F}" type="pres">
      <dgm:prSet presAssocID="{01205B83-7AD1-490A-ABA2-49964F645676}" presName="spV" presStyleCnt="0"/>
      <dgm:spPr/>
    </dgm:pt>
    <dgm:pt modelId="{C0CF203D-11E0-48DF-B93B-02C15689CE26}" type="pres">
      <dgm:prSet presAssocID="{4932DE23-31C7-4FC6-8D9F-4B2A335F2206}" presName="linNode" presStyleCnt="0"/>
      <dgm:spPr/>
    </dgm:pt>
    <dgm:pt modelId="{DB662723-E1D5-4FFA-A178-9708C655D7DE}" type="pres">
      <dgm:prSet presAssocID="{4932DE23-31C7-4FC6-8D9F-4B2A335F2206}" presName="parTx" presStyleLbl="revTx" presStyleIdx="1" presStyleCnt="2">
        <dgm:presLayoutVars>
          <dgm:chMax val="1"/>
          <dgm:bulletEnabled val="1"/>
        </dgm:presLayoutVars>
      </dgm:prSet>
      <dgm:spPr/>
    </dgm:pt>
    <dgm:pt modelId="{8766DA59-A5D1-48A9-8B1D-2BFF3CEAD662}" type="pres">
      <dgm:prSet presAssocID="{4932DE23-31C7-4FC6-8D9F-4B2A335F2206}" presName="bracket" presStyleLbl="parChTrans1D1" presStyleIdx="1" presStyleCnt="2"/>
      <dgm:spPr/>
    </dgm:pt>
    <dgm:pt modelId="{D86904A6-AAD3-4861-85A1-580D262B385B}" type="pres">
      <dgm:prSet presAssocID="{4932DE23-31C7-4FC6-8D9F-4B2A335F2206}" presName="spH" presStyleCnt="0"/>
      <dgm:spPr/>
    </dgm:pt>
    <dgm:pt modelId="{F64B8C14-2195-4A57-8D13-32849BA23B3F}" type="pres">
      <dgm:prSet presAssocID="{4932DE23-31C7-4FC6-8D9F-4B2A335F2206}" presName="desTx" presStyleLbl="node1" presStyleIdx="1" presStyleCnt="2">
        <dgm:presLayoutVars>
          <dgm:bulletEnabled val="1"/>
        </dgm:presLayoutVars>
      </dgm:prSet>
      <dgm:spPr/>
    </dgm:pt>
  </dgm:ptLst>
  <dgm:cxnLst>
    <dgm:cxn modelId="{2CEC1821-0831-4004-AB36-7DB493A0CF91}" type="presOf" srcId="{788813FD-50D7-47BC-AA0E-0787356A76AA}" destId="{BD3C098D-073A-43C6-BE1B-6C0C02D8CF8F}" srcOrd="0" destOrd="0" presId="urn:diagrams.loki3.com/BracketList"/>
    <dgm:cxn modelId="{B521CE30-A184-48A4-8679-6549D3E41A58}" type="presOf" srcId="{E99281E5-3164-4851-90F8-00CBC43E570A}" destId="{44B3A556-BCC5-47A7-BE78-ECE761001CB0}" srcOrd="0" destOrd="0" presId="urn:diagrams.loki3.com/BracketList"/>
    <dgm:cxn modelId="{CA41EA3F-81A0-4583-8619-57767606EF14}" srcId="{E99281E5-3164-4851-90F8-00CBC43E570A}" destId="{788813FD-50D7-47BC-AA0E-0787356A76AA}" srcOrd="0" destOrd="0" parTransId="{5854FAF5-EFAC-48FC-B4AF-331F81F5CB1D}" sibTransId="{AB7280A4-4917-404F-9247-4664BCA4EC42}"/>
    <dgm:cxn modelId="{5281E16F-7E47-4E59-94D5-063BD43D0B94}" srcId="{4932DE23-31C7-4FC6-8D9F-4B2A335F2206}" destId="{200D0675-8EB8-4953-A256-6C50D5F349D9}" srcOrd="0" destOrd="0" parTransId="{DF29F5A3-B3FC-475C-B3AF-C17C1A25DB7B}" sibTransId="{D32BBBFF-8C51-4568-A2FA-2776A093ABB8}"/>
    <dgm:cxn modelId="{F164B350-D97C-4C74-8F34-E2AC1910157E}" srcId="{F2E8475F-4B62-4555-9AEA-81A0A56E681E}" destId="{4932DE23-31C7-4FC6-8D9F-4B2A335F2206}" srcOrd="1" destOrd="0" parTransId="{ACAF7CF8-A1EA-402E-95E1-C0B303C30953}" sibTransId="{5AB3D237-3266-42E6-87A5-4118A8D2FFB1}"/>
    <dgm:cxn modelId="{10EC7395-42CA-46E4-AA88-04111AA74A15}" type="presOf" srcId="{4932DE23-31C7-4FC6-8D9F-4B2A335F2206}" destId="{DB662723-E1D5-4FFA-A178-9708C655D7DE}" srcOrd="0" destOrd="0" presId="urn:diagrams.loki3.com/BracketList"/>
    <dgm:cxn modelId="{34A895B2-B63A-450B-A543-22FA0AEA39C5}" srcId="{F2E8475F-4B62-4555-9AEA-81A0A56E681E}" destId="{E99281E5-3164-4851-90F8-00CBC43E570A}" srcOrd="0" destOrd="0" parTransId="{0A972935-AE5C-4D61-9756-A2F0A9AEE9A5}" sibTransId="{01205B83-7AD1-490A-ABA2-49964F645676}"/>
    <dgm:cxn modelId="{374915BB-ACC3-4303-991C-F72EC6C423B5}" type="presOf" srcId="{200D0675-8EB8-4953-A256-6C50D5F349D9}" destId="{F64B8C14-2195-4A57-8D13-32849BA23B3F}" srcOrd="0" destOrd="0" presId="urn:diagrams.loki3.com/BracketList"/>
    <dgm:cxn modelId="{79D0B0CA-D118-41B9-AABC-C0FC863DB607}" type="presOf" srcId="{F2E8475F-4B62-4555-9AEA-81A0A56E681E}" destId="{43CCC955-87E7-4067-85E4-F721B66AD9EB}" srcOrd="0" destOrd="0" presId="urn:diagrams.loki3.com/BracketList"/>
    <dgm:cxn modelId="{41F4A1B3-6C0C-4034-ADC0-382C48D5FA4D}" type="presParOf" srcId="{43CCC955-87E7-4067-85E4-F721B66AD9EB}" destId="{2D9D405D-22AA-4A27-A3AE-8EC324AB1292}" srcOrd="0" destOrd="0" presId="urn:diagrams.loki3.com/BracketList"/>
    <dgm:cxn modelId="{90600A09-F0BB-4948-9109-3F66FE51FCA7}" type="presParOf" srcId="{2D9D405D-22AA-4A27-A3AE-8EC324AB1292}" destId="{44B3A556-BCC5-47A7-BE78-ECE761001CB0}" srcOrd="0" destOrd="0" presId="urn:diagrams.loki3.com/BracketList"/>
    <dgm:cxn modelId="{A92A7A25-279B-4B30-B6EB-E4DB45C43A09}" type="presParOf" srcId="{2D9D405D-22AA-4A27-A3AE-8EC324AB1292}" destId="{74618F34-92D4-41D7-85D8-B2A6F6569475}" srcOrd="1" destOrd="0" presId="urn:diagrams.loki3.com/BracketList"/>
    <dgm:cxn modelId="{F05F2ABF-698C-4E3D-8B4F-CC70559A2BF6}" type="presParOf" srcId="{2D9D405D-22AA-4A27-A3AE-8EC324AB1292}" destId="{BBF62C35-693F-457D-AC7C-FB2A9CD51D24}" srcOrd="2" destOrd="0" presId="urn:diagrams.loki3.com/BracketList"/>
    <dgm:cxn modelId="{B07A3EA2-93C1-4ED0-9426-C54EF515512B}" type="presParOf" srcId="{2D9D405D-22AA-4A27-A3AE-8EC324AB1292}" destId="{BD3C098D-073A-43C6-BE1B-6C0C02D8CF8F}" srcOrd="3" destOrd="0" presId="urn:diagrams.loki3.com/BracketList"/>
    <dgm:cxn modelId="{379A8452-FA0E-4093-B4A4-DD3BB701DCB3}" type="presParOf" srcId="{43CCC955-87E7-4067-85E4-F721B66AD9EB}" destId="{39FFE347-6D0D-413F-83D4-0E2C1D73A40F}" srcOrd="1" destOrd="0" presId="urn:diagrams.loki3.com/BracketList"/>
    <dgm:cxn modelId="{12B5C750-F47A-4E1B-B723-FDBEF3BDEA77}" type="presParOf" srcId="{43CCC955-87E7-4067-85E4-F721B66AD9EB}" destId="{C0CF203D-11E0-48DF-B93B-02C15689CE26}" srcOrd="2" destOrd="0" presId="urn:diagrams.loki3.com/BracketList"/>
    <dgm:cxn modelId="{DAF69D65-51D5-4521-856C-6B53CB0812E4}" type="presParOf" srcId="{C0CF203D-11E0-48DF-B93B-02C15689CE26}" destId="{DB662723-E1D5-4FFA-A178-9708C655D7DE}" srcOrd="0" destOrd="0" presId="urn:diagrams.loki3.com/BracketList"/>
    <dgm:cxn modelId="{50681BD1-39D8-417B-8E51-BC3760D84EB2}" type="presParOf" srcId="{C0CF203D-11E0-48DF-B93B-02C15689CE26}" destId="{8766DA59-A5D1-48A9-8B1D-2BFF3CEAD662}" srcOrd="1" destOrd="0" presId="urn:diagrams.loki3.com/BracketList"/>
    <dgm:cxn modelId="{E2038023-9744-4D24-ACFA-B9595F2D0F38}" type="presParOf" srcId="{C0CF203D-11E0-48DF-B93B-02C15689CE26}" destId="{D86904A6-AAD3-4861-85A1-580D262B385B}" srcOrd="2" destOrd="0" presId="urn:diagrams.loki3.com/BracketList"/>
    <dgm:cxn modelId="{293EE71B-00A1-46C9-8020-7A65CA0EDDFE}" type="presParOf" srcId="{C0CF203D-11E0-48DF-B93B-02C15689CE26}" destId="{F64B8C14-2195-4A57-8D13-32849BA23B3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E8475F-4B62-4555-9AEA-81A0A56E681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281E5-3164-4851-90F8-00CBC43E570A}">
      <dgm:prSet phldrT="[Text]"/>
      <dgm:spPr/>
      <dgm:t>
        <a:bodyPr/>
        <a:lstStyle/>
        <a:p>
          <a:r>
            <a:rPr lang="en-US">
              <a:latin typeface="Proxima Nova" panose="02000506030000020004"/>
            </a:rPr>
            <a:t>Myth</a:t>
          </a:r>
        </a:p>
      </dgm:t>
    </dgm:pt>
    <dgm:pt modelId="{0A972935-AE5C-4D61-9756-A2F0A9AEE9A5}" type="parTrans" cxnId="{34A895B2-B63A-450B-A543-22FA0AEA39C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01205B83-7AD1-490A-ABA2-49964F645676}" type="sibTrans" cxnId="{34A895B2-B63A-450B-A543-22FA0AEA39C5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788813FD-50D7-47BC-AA0E-0787356A76AA}">
      <dgm:prSet phldrT="[Text]" custT="1"/>
      <dgm:spPr>
        <a:solidFill>
          <a:srgbClr val="BF0D3E"/>
        </a:solidFill>
      </dgm:spPr>
      <dgm:t>
        <a:bodyPr/>
        <a:lstStyle/>
        <a:p>
          <a:pPr>
            <a:buNone/>
          </a:pPr>
          <a:r>
            <a:rPr lang="en-US" sz="3600">
              <a:latin typeface="Proxima Nova" panose="02000506030000020004"/>
            </a:rPr>
            <a:t>CTE is jobs training</a:t>
          </a:r>
        </a:p>
      </dgm:t>
    </dgm:pt>
    <dgm:pt modelId="{5854FAF5-EFAC-48FC-B4AF-331F81F5CB1D}" type="parTrans" cxnId="{CA41EA3F-81A0-4583-8619-57767606EF1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AB7280A4-4917-404F-9247-4664BCA4EC42}" type="sibTrans" cxnId="{CA41EA3F-81A0-4583-8619-57767606EF1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4932DE23-31C7-4FC6-8D9F-4B2A335F2206}">
      <dgm:prSet phldrT="[Text]"/>
      <dgm:spPr/>
      <dgm:t>
        <a:bodyPr/>
        <a:lstStyle/>
        <a:p>
          <a:r>
            <a:rPr lang="en-US">
              <a:latin typeface="Proxima Nova" panose="02000506030000020004"/>
            </a:rPr>
            <a:t>Fact</a:t>
          </a:r>
        </a:p>
      </dgm:t>
    </dgm:pt>
    <dgm:pt modelId="{ACAF7CF8-A1EA-402E-95E1-C0B303C30953}" type="parTrans" cxnId="{F164B350-D97C-4C74-8F34-E2AC1910157E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5AB3D237-3266-42E6-87A5-4118A8D2FFB1}" type="sibTrans" cxnId="{F164B350-D97C-4C74-8F34-E2AC1910157E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200D0675-8EB8-4953-A256-6C50D5F349D9}">
      <dgm:prSet phldrT="[Text]" custT="1"/>
      <dgm:spPr>
        <a:solidFill>
          <a:srgbClr val="BF0D3E"/>
        </a:solidFill>
      </dgm:spPr>
      <dgm:t>
        <a:bodyPr/>
        <a:lstStyle/>
        <a:p>
          <a:pPr>
            <a:buNone/>
          </a:pPr>
          <a:r>
            <a:rPr lang="en-US" sz="3600">
              <a:latin typeface="Proxima Nova" panose="02000506030000020004"/>
            </a:rPr>
            <a:t>CTE empowers learners to explore multiple career options</a:t>
          </a:r>
        </a:p>
      </dgm:t>
    </dgm:pt>
    <dgm:pt modelId="{DF29F5A3-B3FC-475C-B3AF-C17C1A25DB7B}" type="parTrans" cxnId="{5281E16F-7E47-4E59-94D5-063BD43D0B9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D32BBBFF-8C51-4568-A2FA-2776A093ABB8}" type="sibTrans" cxnId="{5281E16F-7E47-4E59-94D5-063BD43D0B94}">
      <dgm:prSet/>
      <dgm:spPr/>
      <dgm:t>
        <a:bodyPr/>
        <a:lstStyle/>
        <a:p>
          <a:endParaRPr lang="en-US">
            <a:latin typeface="Proxima Nova" panose="02000506030000020004"/>
          </a:endParaRPr>
        </a:p>
      </dgm:t>
    </dgm:pt>
    <dgm:pt modelId="{43CCC955-87E7-4067-85E4-F721B66AD9EB}" type="pres">
      <dgm:prSet presAssocID="{F2E8475F-4B62-4555-9AEA-81A0A56E681E}" presName="Name0" presStyleCnt="0">
        <dgm:presLayoutVars>
          <dgm:dir/>
          <dgm:animLvl val="lvl"/>
          <dgm:resizeHandles val="exact"/>
        </dgm:presLayoutVars>
      </dgm:prSet>
      <dgm:spPr/>
    </dgm:pt>
    <dgm:pt modelId="{2D9D405D-22AA-4A27-A3AE-8EC324AB1292}" type="pres">
      <dgm:prSet presAssocID="{E99281E5-3164-4851-90F8-00CBC43E570A}" presName="linNode" presStyleCnt="0"/>
      <dgm:spPr/>
    </dgm:pt>
    <dgm:pt modelId="{44B3A556-BCC5-47A7-BE78-ECE761001CB0}" type="pres">
      <dgm:prSet presAssocID="{E99281E5-3164-4851-90F8-00CBC43E570A}" presName="parTx" presStyleLbl="revTx" presStyleIdx="0" presStyleCnt="2">
        <dgm:presLayoutVars>
          <dgm:chMax val="1"/>
          <dgm:bulletEnabled val="1"/>
        </dgm:presLayoutVars>
      </dgm:prSet>
      <dgm:spPr/>
    </dgm:pt>
    <dgm:pt modelId="{74618F34-92D4-41D7-85D8-B2A6F6569475}" type="pres">
      <dgm:prSet presAssocID="{E99281E5-3164-4851-90F8-00CBC43E570A}" presName="bracket" presStyleLbl="parChTrans1D1" presStyleIdx="0" presStyleCnt="2"/>
      <dgm:spPr/>
    </dgm:pt>
    <dgm:pt modelId="{BBF62C35-693F-457D-AC7C-FB2A9CD51D24}" type="pres">
      <dgm:prSet presAssocID="{E99281E5-3164-4851-90F8-00CBC43E570A}" presName="spH" presStyleCnt="0"/>
      <dgm:spPr/>
    </dgm:pt>
    <dgm:pt modelId="{BD3C098D-073A-43C6-BE1B-6C0C02D8CF8F}" type="pres">
      <dgm:prSet presAssocID="{E99281E5-3164-4851-90F8-00CBC43E570A}" presName="desTx" presStyleLbl="node1" presStyleIdx="0" presStyleCnt="2">
        <dgm:presLayoutVars>
          <dgm:bulletEnabled val="1"/>
        </dgm:presLayoutVars>
      </dgm:prSet>
      <dgm:spPr/>
    </dgm:pt>
    <dgm:pt modelId="{39FFE347-6D0D-413F-83D4-0E2C1D73A40F}" type="pres">
      <dgm:prSet presAssocID="{01205B83-7AD1-490A-ABA2-49964F645676}" presName="spV" presStyleCnt="0"/>
      <dgm:spPr/>
    </dgm:pt>
    <dgm:pt modelId="{C0CF203D-11E0-48DF-B93B-02C15689CE26}" type="pres">
      <dgm:prSet presAssocID="{4932DE23-31C7-4FC6-8D9F-4B2A335F2206}" presName="linNode" presStyleCnt="0"/>
      <dgm:spPr/>
    </dgm:pt>
    <dgm:pt modelId="{DB662723-E1D5-4FFA-A178-9708C655D7DE}" type="pres">
      <dgm:prSet presAssocID="{4932DE23-31C7-4FC6-8D9F-4B2A335F2206}" presName="parTx" presStyleLbl="revTx" presStyleIdx="1" presStyleCnt="2">
        <dgm:presLayoutVars>
          <dgm:chMax val="1"/>
          <dgm:bulletEnabled val="1"/>
        </dgm:presLayoutVars>
      </dgm:prSet>
      <dgm:spPr/>
    </dgm:pt>
    <dgm:pt modelId="{8766DA59-A5D1-48A9-8B1D-2BFF3CEAD662}" type="pres">
      <dgm:prSet presAssocID="{4932DE23-31C7-4FC6-8D9F-4B2A335F2206}" presName="bracket" presStyleLbl="parChTrans1D1" presStyleIdx="1" presStyleCnt="2"/>
      <dgm:spPr/>
    </dgm:pt>
    <dgm:pt modelId="{D86904A6-AAD3-4861-85A1-580D262B385B}" type="pres">
      <dgm:prSet presAssocID="{4932DE23-31C7-4FC6-8D9F-4B2A335F2206}" presName="spH" presStyleCnt="0"/>
      <dgm:spPr/>
    </dgm:pt>
    <dgm:pt modelId="{F64B8C14-2195-4A57-8D13-32849BA23B3F}" type="pres">
      <dgm:prSet presAssocID="{4932DE23-31C7-4FC6-8D9F-4B2A335F2206}" presName="desTx" presStyleLbl="node1" presStyleIdx="1" presStyleCnt="2">
        <dgm:presLayoutVars>
          <dgm:bulletEnabled val="1"/>
        </dgm:presLayoutVars>
      </dgm:prSet>
      <dgm:spPr/>
    </dgm:pt>
  </dgm:ptLst>
  <dgm:cxnLst>
    <dgm:cxn modelId="{2CEC1821-0831-4004-AB36-7DB493A0CF91}" type="presOf" srcId="{788813FD-50D7-47BC-AA0E-0787356A76AA}" destId="{BD3C098D-073A-43C6-BE1B-6C0C02D8CF8F}" srcOrd="0" destOrd="0" presId="urn:diagrams.loki3.com/BracketList"/>
    <dgm:cxn modelId="{B521CE30-A184-48A4-8679-6549D3E41A58}" type="presOf" srcId="{E99281E5-3164-4851-90F8-00CBC43E570A}" destId="{44B3A556-BCC5-47A7-BE78-ECE761001CB0}" srcOrd="0" destOrd="0" presId="urn:diagrams.loki3.com/BracketList"/>
    <dgm:cxn modelId="{CA41EA3F-81A0-4583-8619-57767606EF14}" srcId="{E99281E5-3164-4851-90F8-00CBC43E570A}" destId="{788813FD-50D7-47BC-AA0E-0787356A76AA}" srcOrd="0" destOrd="0" parTransId="{5854FAF5-EFAC-48FC-B4AF-331F81F5CB1D}" sibTransId="{AB7280A4-4917-404F-9247-4664BCA4EC42}"/>
    <dgm:cxn modelId="{5281E16F-7E47-4E59-94D5-063BD43D0B94}" srcId="{4932DE23-31C7-4FC6-8D9F-4B2A335F2206}" destId="{200D0675-8EB8-4953-A256-6C50D5F349D9}" srcOrd="0" destOrd="0" parTransId="{DF29F5A3-B3FC-475C-B3AF-C17C1A25DB7B}" sibTransId="{D32BBBFF-8C51-4568-A2FA-2776A093ABB8}"/>
    <dgm:cxn modelId="{F164B350-D97C-4C74-8F34-E2AC1910157E}" srcId="{F2E8475F-4B62-4555-9AEA-81A0A56E681E}" destId="{4932DE23-31C7-4FC6-8D9F-4B2A335F2206}" srcOrd="1" destOrd="0" parTransId="{ACAF7CF8-A1EA-402E-95E1-C0B303C30953}" sibTransId="{5AB3D237-3266-42E6-87A5-4118A8D2FFB1}"/>
    <dgm:cxn modelId="{10EC7395-42CA-46E4-AA88-04111AA74A15}" type="presOf" srcId="{4932DE23-31C7-4FC6-8D9F-4B2A335F2206}" destId="{DB662723-E1D5-4FFA-A178-9708C655D7DE}" srcOrd="0" destOrd="0" presId="urn:diagrams.loki3.com/BracketList"/>
    <dgm:cxn modelId="{34A895B2-B63A-450B-A543-22FA0AEA39C5}" srcId="{F2E8475F-4B62-4555-9AEA-81A0A56E681E}" destId="{E99281E5-3164-4851-90F8-00CBC43E570A}" srcOrd="0" destOrd="0" parTransId="{0A972935-AE5C-4D61-9756-A2F0A9AEE9A5}" sibTransId="{01205B83-7AD1-490A-ABA2-49964F645676}"/>
    <dgm:cxn modelId="{374915BB-ACC3-4303-991C-F72EC6C423B5}" type="presOf" srcId="{200D0675-8EB8-4953-A256-6C50D5F349D9}" destId="{F64B8C14-2195-4A57-8D13-32849BA23B3F}" srcOrd="0" destOrd="0" presId="urn:diagrams.loki3.com/BracketList"/>
    <dgm:cxn modelId="{79D0B0CA-D118-41B9-AABC-C0FC863DB607}" type="presOf" srcId="{F2E8475F-4B62-4555-9AEA-81A0A56E681E}" destId="{43CCC955-87E7-4067-85E4-F721B66AD9EB}" srcOrd="0" destOrd="0" presId="urn:diagrams.loki3.com/BracketList"/>
    <dgm:cxn modelId="{41F4A1B3-6C0C-4034-ADC0-382C48D5FA4D}" type="presParOf" srcId="{43CCC955-87E7-4067-85E4-F721B66AD9EB}" destId="{2D9D405D-22AA-4A27-A3AE-8EC324AB1292}" srcOrd="0" destOrd="0" presId="urn:diagrams.loki3.com/BracketList"/>
    <dgm:cxn modelId="{90600A09-F0BB-4948-9109-3F66FE51FCA7}" type="presParOf" srcId="{2D9D405D-22AA-4A27-A3AE-8EC324AB1292}" destId="{44B3A556-BCC5-47A7-BE78-ECE761001CB0}" srcOrd="0" destOrd="0" presId="urn:diagrams.loki3.com/BracketList"/>
    <dgm:cxn modelId="{A92A7A25-279B-4B30-B6EB-E4DB45C43A09}" type="presParOf" srcId="{2D9D405D-22AA-4A27-A3AE-8EC324AB1292}" destId="{74618F34-92D4-41D7-85D8-B2A6F6569475}" srcOrd="1" destOrd="0" presId="urn:diagrams.loki3.com/BracketList"/>
    <dgm:cxn modelId="{F05F2ABF-698C-4E3D-8B4F-CC70559A2BF6}" type="presParOf" srcId="{2D9D405D-22AA-4A27-A3AE-8EC324AB1292}" destId="{BBF62C35-693F-457D-AC7C-FB2A9CD51D24}" srcOrd="2" destOrd="0" presId="urn:diagrams.loki3.com/BracketList"/>
    <dgm:cxn modelId="{B07A3EA2-93C1-4ED0-9426-C54EF515512B}" type="presParOf" srcId="{2D9D405D-22AA-4A27-A3AE-8EC324AB1292}" destId="{BD3C098D-073A-43C6-BE1B-6C0C02D8CF8F}" srcOrd="3" destOrd="0" presId="urn:diagrams.loki3.com/BracketList"/>
    <dgm:cxn modelId="{379A8452-FA0E-4093-B4A4-DD3BB701DCB3}" type="presParOf" srcId="{43CCC955-87E7-4067-85E4-F721B66AD9EB}" destId="{39FFE347-6D0D-413F-83D4-0E2C1D73A40F}" srcOrd="1" destOrd="0" presId="urn:diagrams.loki3.com/BracketList"/>
    <dgm:cxn modelId="{12B5C750-F47A-4E1B-B723-FDBEF3BDEA77}" type="presParOf" srcId="{43CCC955-87E7-4067-85E4-F721B66AD9EB}" destId="{C0CF203D-11E0-48DF-B93B-02C15689CE26}" srcOrd="2" destOrd="0" presId="urn:diagrams.loki3.com/BracketList"/>
    <dgm:cxn modelId="{DAF69D65-51D5-4521-856C-6B53CB0812E4}" type="presParOf" srcId="{C0CF203D-11E0-48DF-B93B-02C15689CE26}" destId="{DB662723-E1D5-4FFA-A178-9708C655D7DE}" srcOrd="0" destOrd="0" presId="urn:diagrams.loki3.com/BracketList"/>
    <dgm:cxn modelId="{50681BD1-39D8-417B-8E51-BC3760D84EB2}" type="presParOf" srcId="{C0CF203D-11E0-48DF-B93B-02C15689CE26}" destId="{8766DA59-A5D1-48A9-8B1D-2BFF3CEAD662}" srcOrd="1" destOrd="0" presId="urn:diagrams.loki3.com/BracketList"/>
    <dgm:cxn modelId="{E2038023-9744-4D24-ACFA-B9595F2D0F38}" type="presParOf" srcId="{C0CF203D-11E0-48DF-B93B-02C15689CE26}" destId="{D86904A6-AAD3-4861-85A1-580D262B385B}" srcOrd="2" destOrd="0" presId="urn:diagrams.loki3.com/BracketList"/>
    <dgm:cxn modelId="{293EE71B-00A1-46C9-8020-7A65CA0EDDFE}" type="presParOf" srcId="{C0CF203D-11E0-48DF-B93B-02C15689CE26}" destId="{F64B8C14-2195-4A57-8D13-32849BA23B3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82884-8033-443A-AFB1-25CAC721171A}">
      <dsp:nvSpPr>
        <dsp:cNvPr id="0" name=""/>
        <dsp:cNvSpPr/>
      </dsp:nvSpPr>
      <dsp:spPr>
        <a:xfrm>
          <a:off x="11413528" y="4411986"/>
          <a:ext cx="546908" cy="1677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187"/>
              </a:lnTo>
              <a:lnTo>
                <a:pt x="546908" y="167718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422B1-C927-4FFD-9295-7469C8078FA1}">
      <dsp:nvSpPr>
        <dsp:cNvPr id="0" name=""/>
        <dsp:cNvSpPr/>
      </dsp:nvSpPr>
      <dsp:spPr>
        <a:xfrm>
          <a:off x="8460219" y="1823283"/>
          <a:ext cx="4411732" cy="765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836"/>
              </a:lnTo>
              <a:lnTo>
                <a:pt x="4411732" y="382836"/>
              </a:lnTo>
              <a:lnTo>
                <a:pt x="4411732" y="7656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88A48-CB2E-45E2-9FE6-B6208A66E37B}">
      <dsp:nvSpPr>
        <dsp:cNvPr id="0" name=""/>
        <dsp:cNvSpPr/>
      </dsp:nvSpPr>
      <dsp:spPr>
        <a:xfrm>
          <a:off x="7001795" y="4411986"/>
          <a:ext cx="546908" cy="1677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187"/>
              </a:lnTo>
              <a:lnTo>
                <a:pt x="546908" y="167718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1F56B-C8D2-4720-8F5E-0F4D658D5CEA}">
      <dsp:nvSpPr>
        <dsp:cNvPr id="0" name=""/>
        <dsp:cNvSpPr/>
      </dsp:nvSpPr>
      <dsp:spPr>
        <a:xfrm>
          <a:off x="8414499" y="1823283"/>
          <a:ext cx="91440" cy="765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56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DD960-C70E-46CA-B45A-59035020CB1F}">
      <dsp:nvSpPr>
        <dsp:cNvPr id="0" name=""/>
        <dsp:cNvSpPr/>
      </dsp:nvSpPr>
      <dsp:spPr>
        <a:xfrm>
          <a:off x="4048486" y="1823283"/>
          <a:ext cx="4411732" cy="765672"/>
        </a:xfrm>
        <a:custGeom>
          <a:avLst/>
          <a:gdLst/>
          <a:ahLst/>
          <a:cxnLst/>
          <a:rect l="0" t="0" r="0" b="0"/>
          <a:pathLst>
            <a:path>
              <a:moveTo>
                <a:pt x="4411732" y="0"/>
              </a:moveTo>
              <a:lnTo>
                <a:pt x="4411732" y="382836"/>
              </a:lnTo>
              <a:lnTo>
                <a:pt x="0" y="382836"/>
              </a:lnTo>
              <a:lnTo>
                <a:pt x="0" y="7656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DBE19-F1F3-45D5-830C-6F63666BC7A9}">
      <dsp:nvSpPr>
        <dsp:cNvPr id="0" name=""/>
        <dsp:cNvSpPr/>
      </dsp:nvSpPr>
      <dsp:spPr>
        <a:xfrm>
          <a:off x="6637189" y="253"/>
          <a:ext cx="3646059" cy="1823029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Proxima Nova" panose="02000506030000020004"/>
            </a:rPr>
            <a:t>CTE Content Specific Area of Interest</a:t>
          </a:r>
        </a:p>
      </dsp:txBody>
      <dsp:txXfrm>
        <a:off x="6637189" y="253"/>
        <a:ext cx="3646059" cy="1823029"/>
      </dsp:txXfrm>
    </dsp:sp>
    <dsp:sp modelId="{11900DE0-C343-440D-870B-4236C0733C10}">
      <dsp:nvSpPr>
        <dsp:cNvPr id="0" name=""/>
        <dsp:cNvSpPr/>
      </dsp:nvSpPr>
      <dsp:spPr>
        <a:xfrm>
          <a:off x="2225457" y="2588956"/>
          <a:ext cx="3646059" cy="182302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Proxima Nova" panose="02000506030000020004"/>
            </a:rPr>
            <a:t>Introductory Course</a:t>
          </a:r>
        </a:p>
      </dsp:txBody>
      <dsp:txXfrm>
        <a:off x="2225457" y="2588956"/>
        <a:ext cx="3646059" cy="1823029"/>
      </dsp:txXfrm>
    </dsp:sp>
    <dsp:sp modelId="{C15DAB57-DDF5-4E7B-8B7C-FEFDFF7262A0}">
      <dsp:nvSpPr>
        <dsp:cNvPr id="0" name=""/>
        <dsp:cNvSpPr/>
      </dsp:nvSpPr>
      <dsp:spPr>
        <a:xfrm>
          <a:off x="6637189" y="2588956"/>
          <a:ext cx="3646059" cy="182302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Proxima Nova" panose="02000506030000020004"/>
            </a:rPr>
            <a:t>Concentrator Course</a:t>
          </a:r>
        </a:p>
      </dsp:txBody>
      <dsp:txXfrm>
        <a:off x="6637189" y="2588956"/>
        <a:ext cx="3646059" cy="1823029"/>
      </dsp:txXfrm>
    </dsp:sp>
    <dsp:sp modelId="{3BB77F98-028B-4649-AE95-861DD08A6432}">
      <dsp:nvSpPr>
        <dsp:cNvPr id="0" name=""/>
        <dsp:cNvSpPr/>
      </dsp:nvSpPr>
      <dsp:spPr>
        <a:xfrm>
          <a:off x="7548704" y="5177659"/>
          <a:ext cx="3646059" cy="182302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Proxima Nova" panose="02000506030000020004"/>
            </a:rPr>
            <a:t>Pass the TSA and obtain industry credential </a:t>
          </a:r>
        </a:p>
      </dsp:txBody>
      <dsp:txXfrm>
        <a:off x="7548704" y="5177659"/>
        <a:ext cx="3646059" cy="1823029"/>
      </dsp:txXfrm>
    </dsp:sp>
    <dsp:sp modelId="{AA703F44-FA64-4E11-BB58-C7500EAB2B6F}">
      <dsp:nvSpPr>
        <dsp:cNvPr id="0" name=""/>
        <dsp:cNvSpPr/>
      </dsp:nvSpPr>
      <dsp:spPr>
        <a:xfrm>
          <a:off x="11048922" y="2588956"/>
          <a:ext cx="3646059" cy="182302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Proxima Nova" panose="02000506030000020004"/>
            </a:rPr>
            <a:t>Some programs have a 3rd Carnegie unit</a:t>
          </a:r>
        </a:p>
      </dsp:txBody>
      <dsp:txXfrm>
        <a:off x="11048922" y="2588956"/>
        <a:ext cx="3646059" cy="1823029"/>
      </dsp:txXfrm>
    </dsp:sp>
    <dsp:sp modelId="{C26FBACE-A37E-4167-BE30-08C23137E479}">
      <dsp:nvSpPr>
        <dsp:cNvPr id="0" name=""/>
        <dsp:cNvSpPr/>
      </dsp:nvSpPr>
      <dsp:spPr>
        <a:xfrm>
          <a:off x="11960437" y="5177659"/>
          <a:ext cx="3646059" cy="182302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Proxima Nova" panose="02000506030000020004"/>
            </a:rPr>
            <a:t>Pass the TSA and obtain industry credential </a:t>
          </a:r>
        </a:p>
      </dsp:txBody>
      <dsp:txXfrm>
        <a:off x="11960437" y="5177659"/>
        <a:ext cx="3646059" cy="1823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3A556-BCC5-47A7-BE78-ECE761001CB0}">
      <dsp:nvSpPr>
        <dsp:cNvPr id="0" name=""/>
        <dsp:cNvSpPr/>
      </dsp:nvSpPr>
      <dsp:spPr>
        <a:xfrm>
          <a:off x="0" y="736"/>
          <a:ext cx="4428134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149860" rIns="419608" bIns="149860" numCol="1" spcCol="1270" anchor="ctr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>
              <a:latin typeface="Proxima Nova" panose="02000506030000020004"/>
            </a:rPr>
            <a:t>Myth</a:t>
          </a:r>
        </a:p>
      </dsp:txBody>
      <dsp:txXfrm>
        <a:off x="0" y="736"/>
        <a:ext cx="4428134" cy="1168200"/>
      </dsp:txXfrm>
    </dsp:sp>
    <dsp:sp modelId="{74618F34-92D4-41D7-85D8-B2A6F6569475}">
      <dsp:nvSpPr>
        <dsp:cNvPr id="0" name=""/>
        <dsp:cNvSpPr/>
      </dsp:nvSpPr>
      <dsp:spPr>
        <a:xfrm>
          <a:off x="4428134" y="736"/>
          <a:ext cx="885626" cy="1168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C098D-073A-43C6-BE1B-6C0C02D8CF8F}">
      <dsp:nvSpPr>
        <dsp:cNvPr id="0" name=""/>
        <dsp:cNvSpPr/>
      </dsp:nvSpPr>
      <dsp:spPr>
        <a:xfrm>
          <a:off x="5668012" y="736"/>
          <a:ext cx="12044525" cy="1168200"/>
        </a:xfrm>
        <a:prstGeom prst="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>
              <a:latin typeface="Proxima Nova" panose="02000506030000020004"/>
            </a:rPr>
            <a:t>Only non-college bound students take CTE classes</a:t>
          </a:r>
        </a:p>
      </dsp:txBody>
      <dsp:txXfrm>
        <a:off x="5668012" y="736"/>
        <a:ext cx="12044525" cy="1168200"/>
      </dsp:txXfrm>
    </dsp:sp>
    <dsp:sp modelId="{DB662723-E1D5-4FFA-A178-9708C655D7DE}">
      <dsp:nvSpPr>
        <dsp:cNvPr id="0" name=""/>
        <dsp:cNvSpPr/>
      </dsp:nvSpPr>
      <dsp:spPr>
        <a:xfrm>
          <a:off x="0" y="1436096"/>
          <a:ext cx="4428134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149860" rIns="419608" bIns="149860" numCol="1" spcCol="1270" anchor="ctr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>
              <a:latin typeface="Proxima Nova" panose="02000506030000020004"/>
            </a:rPr>
            <a:t>Fact</a:t>
          </a:r>
        </a:p>
      </dsp:txBody>
      <dsp:txXfrm>
        <a:off x="0" y="1436096"/>
        <a:ext cx="4428134" cy="1168200"/>
      </dsp:txXfrm>
    </dsp:sp>
    <dsp:sp modelId="{8766DA59-A5D1-48A9-8B1D-2BFF3CEAD662}">
      <dsp:nvSpPr>
        <dsp:cNvPr id="0" name=""/>
        <dsp:cNvSpPr/>
      </dsp:nvSpPr>
      <dsp:spPr>
        <a:xfrm>
          <a:off x="4428134" y="1381336"/>
          <a:ext cx="885626" cy="12777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B8C14-2195-4A57-8D13-32849BA23B3F}">
      <dsp:nvSpPr>
        <dsp:cNvPr id="0" name=""/>
        <dsp:cNvSpPr/>
      </dsp:nvSpPr>
      <dsp:spPr>
        <a:xfrm>
          <a:off x="5668012" y="1381336"/>
          <a:ext cx="12044525" cy="1277718"/>
        </a:xfrm>
        <a:prstGeom prst="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>
              <a:latin typeface="Proxima Nova" panose="02000506030000020004"/>
            </a:rPr>
            <a:t>CTE Provides a seamless pathway to postsecondary education</a:t>
          </a:r>
        </a:p>
      </dsp:txBody>
      <dsp:txXfrm>
        <a:off x="5668012" y="1381336"/>
        <a:ext cx="12044525" cy="1277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3A556-BCC5-47A7-BE78-ECE761001CB0}">
      <dsp:nvSpPr>
        <dsp:cNvPr id="0" name=""/>
        <dsp:cNvSpPr/>
      </dsp:nvSpPr>
      <dsp:spPr>
        <a:xfrm>
          <a:off x="0" y="736"/>
          <a:ext cx="4428134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149860" rIns="419608" bIns="149860" numCol="1" spcCol="1270" anchor="ctr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>
              <a:latin typeface="Proxima Nova" panose="02000506030000020004"/>
            </a:rPr>
            <a:t>Myth</a:t>
          </a:r>
        </a:p>
      </dsp:txBody>
      <dsp:txXfrm>
        <a:off x="0" y="736"/>
        <a:ext cx="4428134" cy="1168200"/>
      </dsp:txXfrm>
    </dsp:sp>
    <dsp:sp modelId="{74618F34-92D4-41D7-85D8-B2A6F6569475}">
      <dsp:nvSpPr>
        <dsp:cNvPr id="0" name=""/>
        <dsp:cNvSpPr/>
      </dsp:nvSpPr>
      <dsp:spPr>
        <a:xfrm>
          <a:off x="4428134" y="736"/>
          <a:ext cx="885626" cy="1168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C098D-073A-43C6-BE1B-6C0C02D8CF8F}">
      <dsp:nvSpPr>
        <dsp:cNvPr id="0" name=""/>
        <dsp:cNvSpPr/>
      </dsp:nvSpPr>
      <dsp:spPr>
        <a:xfrm>
          <a:off x="5668012" y="736"/>
          <a:ext cx="12044525" cy="1168200"/>
        </a:xfrm>
        <a:prstGeom prst="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>
              <a:latin typeface="Proxima Nova" panose="02000506030000020004"/>
            </a:rPr>
            <a:t>CTE doesn’t build academic skills</a:t>
          </a:r>
        </a:p>
      </dsp:txBody>
      <dsp:txXfrm>
        <a:off x="5668012" y="736"/>
        <a:ext cx="12044525" cy="1168200"/>
      </dsp:txXfrm>
    </dsp:sp>
    <dsp:sp modelId="{DB662723-E1D5-4FFA-A178-9708C655D7DE}">
      <dsp:nvSpPr>
        <dsp:cNvPr id="0" name=""/>
        <dsp:cNvSpPr/>
      </dsp:nvSpPr>
      <dsp:spPr>
        <a:xfrm>
          <a:off x="0" y="1436096"/>
          <a:ext cx="4428134" cy="116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149860" rIns="419608" bIns="149860" numCol="1" spcCol="1270" anchor="ctr" anchorCtr="0">
          <a:noAutofit/>
        </a:bodyPr>
        <a:lstStyle/>
        <a:p>
          <a:pPr marL="0" lvl="0" indent="0" algn="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>
              <a:latin typeface="Proxima Nova" panose="02000506030000020004"/>
            </a:rPr>
            <a:t>Fact</a:t>
          </a:r>
        </a:p>
      </dsp:txBody>
      <dsp:txXfrm>
        <a:off x="0" y="1436096"/>
        <a:ext cx="4428134" cy="1168200"/>
      </dsp:txXfrm>
    </dsp:sp>
    <dsp:sp modelId="{8766DA59-A5D1-48A9-8B1D-2BFF3CEAD662}">
      <dsp:nvSpPr>
        <dsp:cNvPr id="0" name=""/>
        <dsp:cNvSpPr/>
      </dsp:nvSpPr>
      <dsp:spPr>
        <a:xfrm>
          <a:off x="4428134" y="1381336"/>
          <a:ext cx="885626" cy="12777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B8C14-2195-4A57-8D13-32849BA23B3F}">
      <dsp:nvSpPr>
        <dsp:cNvPr id="0" name=""/>
        <dsp:cNvSpPr/>
      </dsp:nvSpPr>
      <dsp:spPr>
        <a:xfrm>
          <a:off x="5668012" y="1381336"/>
          <a:ext cx="12044525" cy="1277718"/>
        </a:xfrm>
        <a:prstGeom prst="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>
              <a:latin typeface="Proxima Nova" panose="02000506030000020004"/>
            </a:rPr>
            <a:t>CTE blends academic and technical skills to enhance the learning experience</a:t>
          </a:r>
        </a:p>
      </dsp:txBody>
      <dsp:txXfrm>
        <a:off x="5668012" y="1381336"/>
        <a:ext cx="12044525" cy="1277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3A556-BCC5-47A7-BE78-ECE761001CB0}">
      <dsp:nvSpPr>
        <dsp:cNvPr id="0" name=""/>
        <dsp:cNvSpPr/>
      </dsp:nvSpPr>
      <dsp:spPr>
        <a:xfrm>
          <a:off x="0" y="12295"/>
          <a:ext cx="4428134" cy="120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832" tIns="154940" rIns="433832" bIns="154940" numCol="1" spcCol="1270" anchor="ctr" anchorCtr="0">
          <a:noAutofit/>
        </a:bodyPr>
        <a:lstStyle/>
        <a:p>
          <a:pPr marL="0" lvl="0" indent="0" algn="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>
              <a:latin typeface="Proxima Nova" panose="02000506030000020004"/>
            </a:rPr>
            <a:t>Myth</a:t>
          </a:r>
        </a:p>
      </dsp:txBody>
      <dsp:txXfrm>
        <a:off x="0" y="12295"/>
        <a:ext cx="4428134" cy="1207800"/>
      </dsp:txXfrm>
    </dsp:sp>
    <dsp:sp modelId="{74618F34-92D4-41D7-85D8-B2A6F6569475}">
      <dsp:nvSpPr>
        <dsp:cNvPr id="0" name=""/>
        <dsp:cNvSpPr/>
      </dsp:nvSpPr>
      <dsp:spPr>
        <a:xfrm>
          <a:off x="4428134" y="12295"/>
          <a:ext cx="885626" cy="1207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C098D-073A-43C6-BE1B-6C0C02D8CF8F}">
      <dsp:nvSpPr>
        <dsp:cNvPr id="0" name=""/>
        <dsp:cNvSpPr/>
      </dsp:nvSpPr>
      <dsp:spPr>
        <a:xfrm>
          <a:off x="5668012" y="12295"/>
          <a:ext cx="12044525" cy="1207800"/>
        </a:xfrm>
        <a:prstGeom prst="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>
              <a:latin typeface="Proxima Nova" panose="02000506030000020004"/>
            </a:rPr>
            <a:t>CTE serves only “disadvantaged” students</a:t>
          </a:r>
        </a:p>
      </dsp:txBody>
      <dsp:txXfrm>
        <a:off x="5668012" y="12295"/>
        <a:ext cx="12044525" cy="1207800"/>
      </dsp:txXfrm>
    </dsp:sp>
    <dsp:sp modelId="{DB662723-E1D5-4FFA-A178-9708C655D7DE}">
      <dsp:nvSpPr>
        <dsp:cNvPr id="0" name=""/>
        <dsp:cNvSpPr/>
      </dsp:nvSpPr>
      <dsp:spPr>
        <a:xfrm>
          <a:off x="0" y="1439695"/>
          <a:ext cx="4428134" cy="120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832" tIns="154940" rIns="433832" bIns="154940" numCol="1" spcCol="1270" anchor="ctr" anchorCtr="0">
          <a:noAutofit/>
        </a:bodyPr>
        <a:lstStyle/>
        <a:p>
          <a:pPr marL="0" lvl="0" indent="0" algn="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>
              <a:latin typeface="Proxima Nova" panose="02000506030000020004"/>
            </a:rPr>
            <a:t>Fact</a:t>
          </a:r>
        </a:p>
      </dsp:txBody>
      <dsp:txXfrm>
        <a:off x="0" y="1439695"/>
        <a:ext cx="4428134" cy="1207800"/>
      </dsp:txXfrm>
    </dsp:sp>
    <dsp:sp modelId="{8766DA59-A5D1-48A9-8B1D-2BFF3CEAD662}">
      <dsp:nvSpPr>
        <dsp:cNvPr id="0" name=""/>
        <dsp:cNvSpPr/>
      </dsp:nvSpPr>
      <dsp:spPr>
        <a:xfrm>
          <a:off x="4428134" y="1439695"/>
          <a:ext cx="885626" cy="1207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B8C14-2195-4A57-8D13-32849BA23B3F}">
      <dsp:nvSpPr>
        <dsp:cNvPr id="0" name=""/>
        <dsp:cNvSpPr/>
      </dsp:nvSpPr>
      <dsp:spPr>
        <a:xfrm>
          <a:off x="5668012" y="1439695"/>
          <a:ext cx="12044525" cy="1207800"/>
        </a:xfrm>
        <a:prstGeom prst="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>
              <a:latin typeface="Proxima Nova" panose="02000506030000020004"/>
            </a:rPr>
            <a:t>CTE is for all learners </a:t>
          </a:r>
        </a:p>
      </dsp:txBody>
      <dsp:txXfrm>
        <a:off x="5668012" y="1439695"/>
        <a:ext cx="12044525" cy="1207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3A556-BCC5-47A7-BE78-ECE761001CB0}">
      <dsp:nvSpPr>
        <dsp:cNvPr id="0" name=""/>
        <dsp:cNvSpPr/>
      </dsp:nvSpPr>
      <dsp:spPr>
        <a:xfrm>
          <a:off x="0" y="12295"/>
          <a:ext cx="4428134" cy="120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832" tIns="154940" rIns="433832" bIns="154940" numCol="1" spcCol="1270" anchor="ctr" anchorCtr="0">
          <a:noAutofit/>
        </a:bodyPr>
        <a:lstStyle/>
        <a:p>
          <a:pPr marL="0" lvl="0" indent="0" algn="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>
              <a:latin typeface="Proxima Nova" panose="02000506030000020004"/>
            </a:rPr>
            <a:t>Myth</a:t>
          </a:r>
        </a:p>
      </dsp:txBody>
      <dsp:txXfrm>
        <a:off x="0" y="12295"/>
        <a:ext cx="4428134" cy="1207800"/>
      </dsp:txXfrm>
    </dsp:sp>
    <dsp:sp modelId="{74618F34-92D4-41D7-85D8-B2A6F6569475}">
      <dsp:nvSpPr>
        <dsp:cNvPr id="0" name=""/>
        <dsp:cNvSpPr/>
      </dsp:nvSpPr>
      <dsp:spPr>
        <a:xfrm>
          <a:off x="4428134" y="12295"/>
          <a:ext cx="885626" cy="1207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C098D-073A-43C6-BE1B-6C0C02D8CF8F}">
      <dsp:nvSpPr>
        <dsp:cNvPr id="0" name=""/>
        <dsp:cNvSpPr/>
      </dsp:nvSpPr>
      <dsp:spPr>
        <a:xfrm>
          <a:off x="5668012" y="12295"/>
          <a:ext cx="12044525" cy="1207800"/>
        </a:xfrm>
        <a:prstGeom prst="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>
              <a:latin typeface="Proxima Nova" panose="02000506030000020004"/>
            </a:rPr>
            <a:t>CTE is jobs training</a:t>
          </a:r>
        </a:p>
      </dsp:txBody>
      <dsp:txXfrm>
        <a:off x="5668012" y="12295"/>
        <a:ext cx="12044525" cy="1207800"/>
      </dsp:txXfrm>
    </dsp:sp>
    <dsp:sp modelId="{DB662723-E1D5-4FFA-A178-9708C655D7DE}">
      <dsp:nvSpPr>
        <dsp:cNvPr id="0" name=""/>
        <dsp:cNvSpPr/>
      </dsp:nvSpPr>
      <dsp:spPr>
        <a:xfrm>
          <a:off x="0" y="1439695"/>
          <a:ext cx="4428134" cy="120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832" tIns="154940" rIns="433832" bIns="154940" numCol="1" spcCol="1270" anchor="ctr" anchorCtr="0">
          <a:noAutofit/>
        </a:bodyPr>
        <a:lstStyle/>
        <a:p>
          <a:pPr marL="0" lvl="0" indent="0" algn="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>
              <a:latin typeface="Proxima Nova" panose="02000506030000020004"/>
            </a:rPr>
            <a:t>Fact</a:t>
          </a:r>
        </a:p>
      </dsp:txBody>
      <dsp:txXfrm>
        <a:off x="0" y="1439695"/>
        <a:ext cx="4428134" cy="1207800"/>
      </dsp:txXfrm>
    </dsp:sp>
    <dsp:sp modelId="{8766DA59-A5D1-48A9-8B1D-2BFF3CEAD662}">
      <dsp:nvSpPr>
        <dsp:cNvPr id="0" name=""/>
        <dsp:cNvSpPr/>
      </dsp:nvSpPr>
      <dsp:spPr>
        <a:xfrm>
          <a:off x="4428134" y="1439695"/>
          <a:ext cx="885626" cy="1207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B8C14-2195-4A57-8D13-32849BA23B3F}">
      <dsp:nvSpPr>
        <dsp:cNvPr id="0" name=""/>
        <dsp:cNvSpPr/>
      </dsp:nvSpPr>
      <dsp:spPr>
        <a:xfrm>
          <a:off x="5668012" y="1439695"/>
          <a:ext cx="12044525" cy="1207800"/>
        </a:xfrm>
        <a:prstGeom prst="rect">
          <a:avLst/>
        </a:prstGeom>
        <a:solidFill>
          <a:srgbClr val="BF0D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>
              <a:latin typeface="Proxima Nova" panose="02000506030000020004"/>
            </a:rPr>
            <a:t>CTE empowers learners to explore multiple career options</a:t>
          </a:r>
        </a:p>
      </dsp:txBody>
      <dsp:txXfrm>
        <a:off x="5668012" y="1439695"/>
        <a:ext cx="12044525" cy="120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BC031F-7072-44E4-9DE9-21A048A9C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C8CC2-32D6-4033-95D3-EC07BD4F80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396D-2219-484D-8380-9713351EC5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CFDCE-A5A5-4298-A982-72D224185F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94486-40D1-4170-955C-6EE9DCE744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08CB-961C-4658-8867-726F57C64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1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ift-tech.org/" TargetMode="External"/><Relationship Id="rId13" Type="http://schemas.openxmlformats.org/officeDocument/2006/relationships/hyperlink" Target="https://www.stedycte.org/" TargetMode="External"/><Relationship Id="rId3" Type="http://schemas.openxmlformats.org/officeDocument/2006/relationships/hyperlink" Target="https://www.cavitschools.com/" TargetMode="External"/><Relationship Id="rId7" Type="http://schemas.openxmlformats.org/officeDocument/2006/relationships/hyperlink" Target="https://www.evit.com/" TargetMode="External"/><Relationship Id="rId12" Type="http://schemas.openxmlformats.org/officeDocument/2006/relationships/hyperlink" Target="https://pimajted.org/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s://west-mec.edu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aviat.org/" TargetMode="External"/><Relationship Id="rId11" Type="http://schemas.openxmlformats.org/officeDocument/2006/relationships/hyperlink" Target="https://nativedistrict.org/" TargetMode="External"/><Relationship Id="rId5" Type="http://schemas.openxmlformats.org/officeDocument/2006/relationships/hyperlink" Target="https://www.cochisejted.org/" TargetMode="External"/><Relationship Id="rId15" Type="http://schemas.openxmlformats.org/officeDocument/2006/relationships/hyperlink" Target="http://www.wavejted.org/" TargetMode="External"/><Relationship Id="rId10" Type="http://schemas.openxmlformats.org/officeDocument/2006/relationships/hyperlink" Target="https://www.navitschool.org/" TargetMode="External"/><Relationship Id="rId4" Type="http://schemas.openxmlformats.org/officeDocument/2006/relationships/hyperlink" Target="https://www.cvit81.org/" TargetMode="External"/><Relationship Id="rId9" Type="http://schemas.openxmlformats.org/officeDocument/2006/relationships/hyperlink" Target="https://www.micted.net/" TargetMode="External"/><Relationship Id="rId14" Type="http://schemas.openxmlformats.org/officeDocument/2006/relationships/hyperlink" Target="http://vacte.com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/>
              <a:t>Font: Proxima Nova </a:t>
            </a:r>
            <a:br>
              <a:rPr lang="en-US" b="1"/>
            </a:br>
            <a:r>
              <a:rPr lang="en-US" b="1"/>
              <a:t>Font Colors &amp; Fill Colors: </a:t>
            </a:r>
            <a:br>
              <a:rPr lang="en-US" b="1"/>
            </a:br>
            <a:r>
              <a:rPr lang="en-US" sz="1100" b="1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RGB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12, 35, 75 (Arizona Blue) </a:t>
            </a:r>
            <a:b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US" sz="1100" b="1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RGB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171, 5, 32 (Arizona Red) </a:t>
            </a:r>
            <a:endParaRPr lang="en-US" b="1"/>
          </a:p>
          <a:p>
            <a:pPr marL="158750" indent="0">
              <a:buNone/>
            </a:pPr>
            <a:br>
              <a:rPr lang="en-US" b="1"/>
            </a:br>
            <a:br>
              <a:rPr lang="en-US" b="1"/>
            </a:br>
            <a:r>
              <a:rPr lang="en-US" b="1"/>
              <a:t>AUCD Standards for PowerPoint</a:t>
            </a:r>
            <a:r>
              <a:rPr lang="en-US" b="1" baseline="0"/>
              <a:t> Presentations:</a:t>
            </a:r>
          </a:p>
          <a:p>
            <a:endParaRPr lang="en-US"/>
          </a:p>
          <a:p>
            <a:r>
              <a:rPr lang="en-US"/>
              <a:t>Text content </a:t>
            </a:r>
          </a:p>
          <a:p>
            <a:pPr lvl="1"/>
            <a:r>
              <a:rPr lang="en-US"/>
              <a:t>Title fonts should be 44 pt. or greater. Text fonts should be 36 pt. or greater</a:t>
            </a:r>
          </a:p>
          <a:p>
            <a:pPr lvl="1"/>
            <a:r>
              <a:rPr lang="en-US"/>
              <a:t>Don't try to cram too many slides into your presentation. Allow your audience time to read slides.</a:t>
            </a:r>
          </a:p>
          <a:p>
            <a:pPr lvl="1"/>
            <a:r>
              <a:rPr lang="en-US"/>
              <a:t>Place no more than 6 lines of text on a slide (excluding columns).</a:t>
            </a:r>
          </a:p>
          <a:p>
            <a:pPr lvl="1"/>
            <a:r>
              <a:rPr lang="en-US"/>
              <a:t>Many people with disabilities use text-based screen reading software and computer devices.</a:t>
            </a:r>
          </a:p>
          <a:p>
            <a:pPr lvl="1"/>
            <a:r>
              <a:rPr lang="en-US"/>
              <a:t>Note that graphics often cannot be read with screen readers and other text-based devices.</a:t>
            </a:r>
          </a:p>
          <a:p>
            <a:r>
              <a:rPr lang="en-US"/>
              <a:t>Graphic content </a:t>
            </a:r>
          </a:p>
          <a:p>
            <a:pPr lvl="1"/>
            <a:r>
              <a:rPr lang="en-US"/>
              <a:t>Replace graphics with text whenever possible. </a:t>
            </a:r>
          </a:p>
          <a:p>
            <a:pPr lvl="1"/>
            <a:r>
              <a:rPr lang="en-US"/>
              <a:t>If graphics are used, include a detailed explanation of the meaning of that charts or graphic in a descriptive text-only slide included immediately after the graphic slide. Note that the meaning of the graphic is needed, not a description. For example: </a:t>
            </a:r>
          </a:p>
          <a:p>
            <a:pPr lvl="2"/>
            <a:r>
              <a:rPr lang="en-US"/>
              <a:t>No: "Chart with blue and red bars." </a:t>
            </a:r>
          </a:p>
          <a:p>
            <a:pPr lvl="2"/>
            <a:r>
              <a:rPr lang="en-US"/>
              <a:t>Yes: "Data from this chart illustrates that people with disabilities report spending more time in the emergency room than people without disabilities."</a:t>
            </a:r>
          </a:p>
          <a:p>
            <a:pPr lvl="1"/>
            <a:r>
              <a:rPr lang="en-US"/>
              <a:t>Avoid: </a:t>
            </a:r>
          </a:p>
          <a:p>
            <a:pPr lvl="2"/>
            <a:r>
              <a:rPr lang="en-US"/>
              <a:t>Slide transitions</a:t>
            </a:r>
          </a:p>
          <a:p>
            <a:pPr lvl="2"/>
            <a:r>
              <a:rPr lang="en-US"/>
              <a:t>Busy slide backgrounds</a:t>
            </a:r>
          </a:p>
          <a:p>
            <a:pPr lvl="2"/>
            <a:r>
              <a:rPr lang="en-US"/>
              <a:t>Chart filler patterns</a:t>
            </a:r>
          </a:p>
          <a:p>
            <a:pPr lvl="2"/>
            <a:r>
              <a:rPr lang="en-US"/>
              <a:t>Over-crowding text</a:t>
            </a:r>
          </a:p>
          <a:p>
            <a:pPr lvl="2"/>
            <a:r>
              <a:rPr lang="en-US"/>
              <a:t>Color schemes providing low contrast</a:t>
            </a:r>
          </a:p>
          <a:p>
            <a:pPr lvl="2"/>
            <a:r>
              <a:rPr lang="en-US"/>
              <a:t>Charts without text descriptions </a:t>
            </a:r>
          </a:p>
        </p:txBody>
      </p:sp>
    </p:spTree>
    <p:extLst>
      <p:ext uri="{BB962C8B-B14F-4D97-AF65-F5344CB8AC3E}">
        <p14:creationId xmlns:p14="http://schemas.microsoft.com/office/powerpoint/2010/main" val="64370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4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f94012960_5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f94012960_5_29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c110cd64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c110cd647_0_6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905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f94012960_5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f94012960_5_29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396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54abf41bd_0_2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g1254abf41b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f94012960_5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f94012960_5_29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2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7e3d91b6_6_109:notes"/>
          <p:cNvSpPr txBox="1">
            <a:spLocks noGrp="1"/>
          </p:cNvSpPr>
          <p:nvPr>
            <p:ph type="body" idx="1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375" tIns="216375" rIns="216375" bIns="21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17</a:t>
            </a:r>
            <a:endParaRPr/>
          </a:p>
        </p:txBody>
      </p:sp>
      <p:sp>
        <p:nvSpPr>
          <p:cNvPr id="189" name="Google Shape;189;g6f7e3d91b6_6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514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c110cd64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c110cd647_0_6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10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Mention alignment with Indicator 14/PSO Survey 1-year after exit for students with IEPs</a:t>
            </a:r>
          </a:p>
        </p:txBody>
      </p:sp>
    </p:spTree>
    <p:extLst>
      <p:ext uri="{BB962C8B-B14F-4D97-AF65-F5344CB8AC3E}">
        <p14:creationId xmlns:p14="http://schemas.microsoft.com/office/powerpoint/2010/main" val="235705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3"/>
              </a:rPr>
              <a:t>CAVIT - Central Arizona Valley Institute of Technology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4"/>
              </a:rPr>
              <a:t>CVIT - </a:t>
            </a:r>
            <a:r>
              <a:rPr lang="en-US" sz="1100" b="0" i="0" u="sng" err="1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4"/>
              </a:rPr>
              <a:t>Cobre</a:t>
            </a: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4"/>
              </a:rPr>
              <a:t> Valley Institute of Technology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5"/>
              </a:rPr>
              <a:t>CTD - Cochise Technology District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6"/>
              </a:rPr>
              <a:t>CAVIAT - Coconino Association for Vocations, Industry And Technology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7"/>
              </a:rPr>
              <a:t>EVIT - East Valley Institute of Technology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8"/>
              </a:rPr>
              <a:t>GIFT - Gila Institute For Technology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9"/>
              </a:rPr>
              <a:t>MICTED - Mountain Institute CTED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10"/>
              </a:rPr>
              <a:t>NAVIT - Northern Arizona Vocational Institute of Technology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11"/>
              </a:rPr>
              <a:t>NATIVE - Northeast Arizona Technological Institute of Vocational Education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12"/>
              </a:rPr>
              <a:t>Pima County JTED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13"/>
              </a:rPr>
              <a:t>STEDY - Southwest Technology Education District of Yuma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14"/>
              </a:rPr>
              <a:t>V'ACTE - Valley Academy for Career and Technology Education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15"/>
              </a:rPr>
              <a:t>WAVE - Western Arizona Vocational Education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100" b="0" i="0" u="sng">
                <a:solidFill>
                  <a:srgbClr val="012169"/>
                </a:solidFill>
                <a:effectLst/>
                <a:latin typeface="Roboto" panose="02000000000000000000" pitchFamily="2" charset="0"/>
                <a:hlinkClick r:id="rId16"/>
              </a:rPr>
              <a:t>West-MEC - Western Maricopa Education Centers</a:t>
            </a:r>
            <a:endParaRPr lang="en-US" sz="11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7e3d91b6_6_109:notes"/>
          <p:cNvSpPr txBox="1">
            <a:spLocks noGrp="1"/>
          </p:cNvSpPr>
          <p:nvPr>
            <p:ph type="body" idx="1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375" tIns="216375" rIns="216375" bIns="216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17</a:t>
            </a:r>
            <a:endParaRPr/>
          </a:p>
        </p:txBody>
      </p:sp>
      <p:sp>
        <p:nvSpPr>
          <p:cNvPr id="189" name="Google Shape;189;g6f7e3d91b6_6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3325" y="847725"/>
            <a:ext cx="7539038" cy="424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05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68" name="Google Shape;68;p2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- Title Page" type="obj">
  <p:cSld name="02 - Content Page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 hasCustomPrompt="1"/>
          </p:nvPr>
        </p:nvSpPr>
        <p:spPr>
          <a:xfrm>
            <a:off x="3700475" y="3444883"/>
            <a:ext cx="13086900" cy="116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tx1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title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700475" y="4980600"/>
            <a:ext cx="942975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659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 hasCustomPrompt="1"/>
          </p:nvPr>
        </p:nvSpPr>
        <p:spPr>
          <a:xfrm>
            <a:off x="3700475" y="5654675"/>
            <a:ext cx="150780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add text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24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- Title Page" type="obj" preserve="1">
  <p:cSld name="1_01 - Title Page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 hasCustomPrompt="1"/>
          </p:nvPr>
        </p:nvSpPr>
        <p:spPr>
          <a:xfrm>
            <a:off x="3700475" y="3444883"/>
            <a:ext cx="13086900" cy="116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tx1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title 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 hasCustomPrompt="1"/>
          </p:nvPr>
        </p:nvSpPr>
        <p:spPr>
          <a:xfrm>
            <a:off x="3700475" y="5654675"/>
            <a:ext cx="150780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Click to add text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7488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241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- Agenda Page" preserve="1" userDrawn="1">
  <p:cSld name="1_02 - Agenda P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061520" y="3007583"/>
            <a:ext cx="16388643" cy="11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7900">
                <a:solidFill>
                  <a:schemeClr val="dk2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 hasCustomPrompt="1"/>
          </p:nvPr>
        </p:nvSpPr>
        <p:spPr>
          <a:xfrm>
            <a:off x="1061520" y="4903599"/>
            <a:ext cx="6594873" cy="358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marL="457200" lvl="0" indent="-4318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●"/>
              <a:defRPr sz="4000">
                <a:solidFill>
                  <a:schemeClr val="dk2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○"/>
              <a:def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list</a:t>
            </a:r>
          </a:p>
          <a:p>
            <a:r>
              <a:rPr lang="en-US"/>
              <a:t>Click to add list</a:t>
            </a:r>
          </a:p>
          <a:p>
            <a:r>
              <a:rPr lang="en-US"/>
              <a:t>Click to add list</a:t>
            </a:r>
            <a:endParaRPr/>
          </a:p>
        </p:txBody>
      </p:sp>
      <p:sp>
        <p:nvSpPr>
          <p:cNvPr id="4" name="Google Shape;19;p3">
            <a:extLst>
              <a:ext uri="{FF2B5EF4-FFF2-40B4-BE49-F238E27FC236}">
                <a16:creationId xmlns:a16="http://schemas.microsoft.com/office/drawing/2014/main" id="{D74BC317-629E-46F6-A62E-3A99DE9114AF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10855290" y="4903598"/>
            <a:ext cx="6594873" cy="358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73150" rIns="146300" bIns="73150" anchor="t" anchorCtr="0">
            <a:noAutofit/>
          </a:bodyPr>
          <a:lstStyle>
            <a:lvl1pPr marL="457200" lvl="0" indent="-4318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●"/>
              <a:defRPr sz="4000">
                <a:solidFill>
                  <a:schemeClr val="dk2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○"/>
              <a:defRPr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list</a:t>
            </a:r>
          </a:p>
          <a:p>
            <a:r>
              <a:rPr lang="en-US"/>
              <a:t>Click to add list</a:t>
            </a:r>
          </a:p>
          <a:p>
            <a:r>
              <a:rPr lang="en-US"/>
              <a:t>Click to add list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- Content Page" userDrawn="1">
  <p:cSld name="Content Pag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 hasCustomPrompt="1"/>
          </p:nvPr>
        </p:nvSpPr>
        <p:spPr>
          <a:xfrm>
            <a:off x="14445564" y="1765108"/>
            <a:ext cx="5351921" cy="851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50">
                <a:solidFill>
                  <a:schemeClr val="dk2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5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1" hasCustomPrompt="1"/>
          </p:nvPr>
        </p:nvSpPr>
        <p:spPr>
          <a:xfrm>
            <a:off x="1057400" y="9519979"/>
            <a:ext cx="1254705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add subtitle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4F4F7-43CB-4FBE-9D3B-183528757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7400" y="1765108"/>
            <a:ext cx="12509500" cy="750411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Proxima Nova" panose="02000506030000020004" pitchFamily="50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A7B17"/>
          </p15:clr>
        </p15:guide>
        <p15:guide id="2" pos="6332">
          <p15:clr>
            <a:srgbClr val="FA7B17"/>
          </p15:clr>
        </p15:guide>
        <p15:guide id="3" pos="720">
          <p15:clr>
            <a:srgbClr val="FA7B17"/>
          </p15:clr>
        </p15:guide>
        <p15:guide id="4" orient="horz" pos="6552">
          <p15:clr>
            <a:srgbClr val="FA7B17"/>
          </p15:clr>
        </p15:guide>
        <p15:guide id="5" pos="11952">
          <p15:clr>
            <a:srgbClr val="FA7B17"/>
          </p15:clr>
        </p15:guide>
        <p15:guide id="6" orient="horz" pos="823">
          <p15:clr>
            <a:srgbClr val="FA7B17"/>
          </p15:clr>
        </p15:guide>
        <p15:guide id="7" orient="horz" pos="1152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CUSTOM_1">
    <p:bg>
      <p:bgPr>
        <a:solidFill>
          <a:srgbClr val="E2E9EB">
            <a:alpha val="15000"/>
          </a:srgb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9580563" y="6402965"/>
            <a:ext cx="942975" cy="0"/>
          </a:xfrm>
          <a:custGeom>
            <a:avLst/>
            <a:gdLst/>
            <a:ahLst/>
            <a:cxnLst/>
            <a:rect l="l" t="t" r="r" b="b"/>
            <a:pathLst>
              <a:path w="942975" h="120000" extrusionOk="0">
                <a:moveTo>
                  <a:pt x="0" y="0"/>
                </a:moveTo>
                <a:lnTo>
                  <a:pt x="942379" y="0"/>
                </a:lnTo>
              </a:path>
            </a:pathLst>
          </a:custGeom>
          <a:noFill/>
          <a:ln w="76200" cap="flat" cmpd="sng">
            <a:solidFill>
              <a:srgbClr val="BD20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382213" y="4343400"/>
            <a:ext cx="173397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1005205" y="376978"/>
            <a:ext cx="18093690" cy="62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1005205" y="1382254"/>
            <a:ext cx="18093690" cy="766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753969" marR="0" lvl="0" indent="-58642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07937" marR="0" lvl="1" indent="-565476" algn="l" rtl="0">
              <a:spcBef>
                <a:spcPts val="5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96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261906" marR="0" lvl="2" indent="-544533" algn="l" rtl="0"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263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015874" marR="0" lvl="3" indent="-544533" algn="l" rtl="0"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263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769843" marR="0" lvl="4" indent="-523589" algn="l" rtl="0"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30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23811" marR="0" lvl="5" indent="-58642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277780" marR="0" lvl="6" indent="-58642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031748" marR="0" lvl="7" indent="-58642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785717" marR="0" lvl="8" indent="-58642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329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1005205" y="10555394"/>
            <a:ext cx="6198764" cy="664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8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Copyright © 2015 ARIZONA@WORK  |  Page </a:t>
            </a:r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80AB83-8224-4DAF-80DC-D3616036EB35}"/>
              </a:ext>
            </a:extLst>
          </p:cNvPr>
          <p:cNvGrpSpPr/>
          <p:nvPr userDrawn="1"/>
        </p:nvGrpSpPr>
        <p:grpSpPr>
          <a:xfrm>
            <a:off x="0" y="10464800"/>
            <a:ext cx="20104100" cy="844550"/>
            <a:chOff x="0" y="6347534"/>
            <a:chExt cx="12192000" cy="510466"/>
          </a:xfrm>
          <a:solidFill>
            <a:srgbClr val="00206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25A446-D875-4496-B86E-7306346D6575}"/>
                </a:ext>
              </a:extLst>
            </p:cNvPr>
            <p:cNvSpPr/>
            <p:nvPr userDrawn="1"/>
          </p:nvSpPr>
          <p:spPr>
            <a:xfrm>
              <a:off x="0" y="6347534"/>
              <a:ext cx="12192000" cy="51046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244A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18EC02-134D-44C3-8058-BF32C81CF573}"/>
                </a:ext>
              </a:extLst>
            </p:cNvPr>
            <p:cNvSpPr txBox="1"/>
            <p:nvPr userDrawn="1"/>
          </p:nvSpPr>
          <p:spPr>
            <a:xfrm>
              <a:off x="2646184" y="6444644"/>
              <a:ext cx="7099714" cy="316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Proxima Nova" panose="02000506030000020004" pitchFamily="50" charset="0"/>
                </a:rPr>
                <a:t>Creating a Successful Path: An Employment &amp; Transition Webinar Series</a:t>
              </a:r>
            </a:p>
          </p:txBody>
        </p:sp>
      </p:grp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B1D51E8-11A3-45AF-89A5-24E9601A85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94" y="0"/>
            <a:ext cx="4776711" cy="204716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5" r:id="rId3"/>
    <p:sldLayoutId id="2147483652" r:id="rId4"/>
    <p:sldLayoutId id="2147483653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ed.gov/cte/cte-industry-credential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ed.gov/cte/assessment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ed.gov/cte/assessment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azed.gov/cte/program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cte/cte-place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sites/default/files/2020/08/CTED%20List%20and%20Map%208-6-20.pdf?id=5f2c63d603e2b31790c7dc8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s://www.azed.gov/cte/ct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s3.amazonaws.com/PCRN/docs/NACTE_FinalReport2014.pd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te.careertech.org/sites/default/files/CTE_Myths_and_Facts_2017.pdf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http://www.nrccte.org/sites/default/files/publication-files/nrccte_cte_typology.pdf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oDYaHi7NA" TargetMode="External"/><Relationship Id="rId2" Type="http://schemas.openxmlformats.org/officeDocument/2006/relationships/hyperlink" Target="https://www.youtube.com/watch?v=m4fe_lvqfI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ed.gov/cte" TargetMode="External"/><Relationship Id="rId7" Type="http://schemas.openxmlformats.org/officeDocument/2006/relationships/hyperlink" Target="http://www.careertech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cteaz.org/" TargetMode="External"/><Relationship Id="rId5" Type="http://schemas.openxmlformats.org/officeDocument/2006/relationships/hyperlink" Target="http://www.acteonline.org/" TargetMode="External"/><Relationship Id="rId4" Type="http://schemas.openxmlformats.org/officeDocument/2006/relationships/hyperlink" Target="http://bit.ly/AZsecondarytransition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SSTransition@azed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zed.gov/cte/counselors" TargetMode="External"/><Relationship Id="rId4" Type="http://schemas.openxmlformats.org/officeDocument/2006/relationships/hyperlink" Target="http://bit.ly/AZsecondarytransition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become-apprentic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hyperlink" Target="http://www.youtube.com/watch?v=X_N039Dhzz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zed.gov/cte/program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6;p9" descr="Zoom Guidelines">
            <a:extLst>
              <a:ext uri="{FF2B5EF4-FFF2-40B4-BE49-F238E27FC236}">
                <a16:creationId xmlns:a16="http://schemas.microsoft.com/office/drawing/2014/main" id="{5F086572-91ED-80E9-E4B0-4F443C85C8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0756" y="2225058"/>
            <a:ext cx="13086900" cy="12205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0C234B"/>
                </a:solidFill>
              </a:rPr>
              <a:t>Zoom Guidelines</a:t>
            </a:r>
            <a:endParaRPr sz="8000" dirty="0">
              <a:solidFill>
                <a:srgbClr val="0C234B"/>
              </a:solidFill>
            </a:endParaRPr>
          </a:p>
        </p:txBody>
      </p:sp>
      <p:sp>
        <p:nvSpPr>
          <p:cNvPr id="10" name="Google Shape;57;p9" descr="Assume good faith from your colleagues. We are all here to learn together.&#10;Recognize and respect others' feelings, background, and cultural differences.&#10;Please use the “chat” or “raise hand” function if you wish to share verbally.&#10;If you are speaking, please speak slowly for our ASL and closed captioners. &#10;Try to limit yourself to 30 seconds or less. It can be just as courageous to listen as it is to share.&#10;">
            <a:extLst>
              <a:ext uri="{FF2B5EF4-FFF2-40B4-BE49-F238E27FC236}">
                <a16:creationId xmlns:a16="http://schemas.microsoft.com/office/drawing/2014/main" id="{436A2055-3B10-9D00-13DB-FDB1C6AA1735}"/>
              </a:ext>
            </a:extLst>
          </p:cNvPr>
          <p:cNvSpPr txBox="1">
            <a:spLocks/>
          </p:cNvSpPr>
          <p:nvPr/>
        </p:nvSpPr>
        <p:spPr>
          <a:xfrm>
            <a:off x="930756" y="3490790"/>
            <a:ext cx="18214494" cy="41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73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 b="0" i="0" u="none" strike="noStrike" cap="none">
                <a:solidFill>
                  <a:srgbClr val="9EABAE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 b="0" i="0" u="none" strike="noStrike" cap="none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 b="0" i="0" u="none" strike="noStrike" cap="none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 b="0" i="0" u="none" strike="noStrike" cap="none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 b="0" i="0" u="none" strike="noStrike" cap="none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 b="0" i="0" u="none" strike="noStrike" cap="none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 b="0" i="0" u="none" strike="noStrike" cap="none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 b="0" i="0" u="none" strike="noStrike" cap="none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000" b="0" i="0" u="none" strike="noStrike" cap="none">
                <a:solidFill>
                  <a:srgbClr val="9EAB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431800">
              <a:lnSpc>
                <a:spcPct val="200000"/>
              </a:lnSpc>
              <a:buSzPts val="3200"/>
              <a:buFont typeface="Arial"/>
              <a:buChar char="●"/>
            </a:pPr>
            <a:r>
              <a:rPr lang="en-US" dirty="0">
                <a:solidFill>
                  <a:srgbClr val="0C234B"/>
                </a:solidFill>
              </a:rPr>
              <a:t>Assume good faith from your colleagues. We are all here to learn together.</a:t>
            </a:r>
          </a:p>
          <a:p>
            <a:pPr marL="457200" indent="-431800">
              <a:lnSpc>
                <a:spcPct val="200000"/>
              </a:lnSpc>
              <a:buSzPts val="3200"/>
              <a:buFont typeface="Arial"/>
              <a:buChar char="●"/>
            </a:pPr>
            <a:r>
              <a:rPr lang="en-US" dirty="0">
                <a:solidFill>
                  <a:srgbClr val="0C234B"/>
                </a:solidFill>
              </a:rPr>
              <a:t>Recognize and respect others' feelings, background, and cultural differences.</a:t>
            </a:r>
          </a:p>
          <a:p>
            <a:pPr marL="457200" indent="-431800">
              <a:lnSpc>
                <a:spcPct val="200000"/>
              </a:lnSpc>
              <a:buSzPts val="3200"/>
              <a:buFont typeface="Arial"/>
              <a:buChar char="●"/>
            </a:pPr>
            <a:r>
              <a:rPr lang="en-US" dirty="0">
                <a:solidFill>
                  <a:srgbClr val="0C234B"/>
                </a:solidFill>
              </a:rPr>
              <a:t>Please use the “chat” or “raise hand” function if you wish to share verbally.</a:t>
            </a:r>
          </a:p>
          <a:p>
            <a:pPr marL="457200" indent="-431800">
              <a:lnSpc>
                <a:spcPct val="200000"/>
              </a:lnSpc>
              <a:buSzPts val="3200"/>
              <a:buFont typeface="Arial"/>
              <a:buChar char="●"/>
            </a:pPr>
            <a:r>
              <a:rPr lang="en-US" dirty="0">
                <a:solidFill>
                  <a:srgbClr val="0C234B"/>
                </a:solidFill>
              </a:rPr>
              <a:t>If you are speaking, please speak slowly for our ASL and closed captioners. </a:t>
            </a:r>
          </a:p>
          <a:p>
            <a:pPr marL="457200" indent="-431800">
              <a:lnSpc>
                <a:spcPct val="200000"/>
              </a:lnSpc>
              <a:buSzPts val="3200"/>
              <a:buFont typeface="Arial"/>
              <a:buChar char="●"/>
            </a:pPr>
            <a:r>
              <a:rPr lang="en-US" dirty="0">
                <a:solidFill>
                  <a:srgbClr val="0C234B"/>
                </a:solidFill>
              </a:rPr>
              <a:t>Try to limit yourself to 30 seconds or less. It can be just as courageous to listen as it is to share.</a:t>
            </a:r>
          </a:p>
        </p:txBody>
      </p:sp>
      <p:pic>
        <p:nvPicPr>
          <p:cNvPr id="6" name="Picture 5" descr="A screenshot of the zoom screen is shown. This screenshot shows the raise hand reaction.">
            <a:extLst>
              <a:ext uri="{FF2B5EF4-FFF2-40B4-BE49-F238E27FC236}">
                <a16:creationId xmlns:a16="http://schemas.microsoft.com/office/drawing/2014/main" id="{0030DB0F-9BC7-51BB-854D-0453CA77C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62"/>
          <a:stretch/>
        </p:blipFill>
        <p:spPr>
          <a:xfrm>
            <a:off x="4294050" y="8396177"/>
            <a:ext cx="11516000" cy="19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7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058927"/>
            <a:ext cx="16011520" cy="1164785"/>
          </a:xfrm>
        </p:spPr>
        <p:txBody>
          <a:bodyPr/>
          <a:lstStyle/>
          <a:p>
            <a:r>
              <a:rPr lang="en-US" dirty="0"/>
              <a:t>CTE Credentials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CDA01-E59A-4BF8-BD32-20278A971BE9}"/>
              </a:ext>
            </a:extLst>
          </p:cNvPr>
          <p:cNvSpPr txBox="1"/>
          <p:nvPr/>
        </p:nvSpPr>
        <p:spPr>
          <a:xfrm>
            <a:off x="692728" y="3223712"/>
            <a:ext cx="1532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roxima Nova" panose="02000506030000020004"/>
              </a:rPr>
              <a:t>Industry recognized credentials are an important part of CTE.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C4B36-FFDF-4907-A4B5-F08DA00C8F70}"/>
              </a:ext>
            </a:extLst>
          </p:cNvPr>
          <p:cNvSpPr txBox="1"/>
          <p:nvPr/>
        </p:nvSpPr>
        <p:spPr>
          <a:xfrm>
            <a:off x="928536" y="4127584"/>
            <a:ext cx="18592658" cy="2308324"/>
          </a:xfrm>
          <a:prstGeom prst="rect">
            <a:avLst/>
          </a:prstGeom>
          <a:noFill/>
          <a:ln w="38100">
            <a:solidFill>
              <a:srgbClr val="BF0D3E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Required performance measure for Perkins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CTE program must lead to certification for CTED funding – per legislature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Generates points on CCR for school letter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Arizona Industry Incentive 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C64B9-FBB0-4C8A-BAE0-F2B679CB6DCB}"/>
              </a:ext>
            </a:extLst>
          </p:cNvPr>
          <p:cNvSpPr txBox="1"/>
          <p:nvPr/>
        </p:nvSpPr>
        <p:spPr>
          <a:xfrm>
            <a:off x="3991776" y="6923304"/>
            <a:ext cx="12466178" cy="2308324"/>
          </a:xfrm>
          <a:prstGeom prst="rect">
            <a:avLst/>
          </a:prstGeom>
          <a:noFill/>
          <a:ln w="38100">
            <a:solidFill>
              <a:srgbClr val="BF0D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roxima Nova" panose="02000506030000020004"/>
              </a:rPr>
              <a:t>Class of 2020</a:t>
            </a:r>
            <a:endParaRPr lang="en-US" sz="3600" dirty="0">
              <a:latin typeface="Proxima Nova" panose="0200050603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4,459 students obtained a credential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$1000 goes back to student’s district CTE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About $4.4 million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7601D-1B3B-4BB2-A32F-257314D6305F}"/>
              </a:ext>
            </a:extLst>
          </p:cNvPr>
          <p:cNvSpPr txBox="1"/>
          <p:nvPr/>
        </p:nvSpPr>
        <p:spPr>
          <a:xfrm>
            <a:off x="5277168" y="9686637"/>
            <a:ext cx="10744200" cy="646331"/>
          </a:xfrm>
          <a:prstGeom prst="rect">
            <a:avLst/>
          </a:prstGeom>
          <a:noFill/>
          <a:ln w="38100">
            <a:solidFill>
              <a:srgbClr val="FCAF17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Proxima Nova" panose="020005060300000200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https://www.azed.gov/cte/cte-industry-credentials</a:t>
            </a:r>
            <a:endParaRPr lang="en-US" sz="3600" dirty="0">
              <a:solidFill>
                <a:schemeClr val="bg2"/>
              </a:solidFill>
              <a:latin typeface="Proxima Nova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2690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058927"/>
            <a:ext cx="16011520" cy="1164785"/>
          </a:xfrm>
        </p:spPr>
        <p:txBody>
          <a:bodyPr/>
          <a:lstStyle/>
          <a:p>
            <a:r>
              <a:rPr lang="en-US" dirty="0"/>
              <a:t>Technical Skills Assessment (TSA)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3B1963-E170-4BF5-A595-180A118A5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13" y="3556723"/>
            <a:ext cx="17547547" cy="67233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/>
              </a:rPr>
              <a:t>Secure, reliable, online test application owned by the State of Arizona and housed in the Department of Education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/>
              </a:rPr>
              <a:t>Designed to certify and document student attainment of industry-validated knowledge and skills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/>
              </a:rPr>
              <a:t>Assessments designed for students in their final Carnegie Unit of state-identified CTE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/>
              </a:rPr>
              <a:t>Schools register students, conduct assessments, and access summary reports on the ADE website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/>
              </a:rPr>
              <a:t>Students who pass the assessment receive a certificate endorsed by Arizona’s business leaders</a:t>
            </a:r>
          </a:p>
          <a:p>
            <a:endParaRPr lang="en-US" dirty="0">
              <a:solidFill>
                <a:schemeClr val="bg2"/>
              </a:solidFill>
              <a:latin typeface="Roboto" panose="02000000000000000000" pitchFamily="2" charset="0"/>
            </a:endParaRPr>
          </a:p>
          <a:p>
            <a:r>
              <a:rPr lang="en-US" sz="36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https://www.azed.gov/cte/assessments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8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058927"/>
            <a:ext cx="19081172" cy="1164785"/>
          </a:xfrm>
        </p:spPr>
        <p:txBody>
          <a:bodyPr/>
          <a:lstStyle/>
          <a:p>
            <a:r>
              <a:rPr lang="en-US" dirty="0"/>
              <a:t>Technical Skills Assessment (TSA) Matters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3B1963-E170-4BF5-A595-180A118A5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13" y="3556723"/>
            <a:ext cx="17547547" cy="67233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" panose="02000506030000020004"/>
              </a:rPr>
              <a:t>Schools earn A-F points </a:t>
            </a:r>
            <a:r>
              <a:rPr lang="en-US" dirty="0">
                <a:latin typeface="Proxima Nova" panose="02000506030000020004"/>
              </a:rPr>
              <a:t>for students who complete a CTE program and pass the TSA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" panose="02000506030000020004"/>
              </a:rPr>
              <a:t>The State Legislature looks at TSA scores </a:t>
            </a:r>
            <a:r>
              <a:rPr lang="en-US" dirty="0">
                <a:latin typeface="Proxima Nova" panose="02000506030000020004"/>
              </a:rPr>
              <a:t>to determine funding for CTE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" panose="02000506030000020004"/>
              </a:rPr>
              <a:t>TSA data is a component of the performance measures </a:t>
            </a:r>
            <a:r>
              <a:rPr lang="en-US" dirty="0">
                <a:latin typeface="Proxima Nova" panose="02000506030000020004"/>
              </a:rPr>
              <a:t>for the federal Perkins grant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latin typeface="Proxima Nova" panose="02000506030000020004"/>
              </a:rPr>
              <a:t>Successfully passing the TSA builds students' confidence </a:t>
            </a:r>
            <a:r>
              <a:rPr lang="en-US" dirty="0">
                <a:latin typeface="Proxima Nova" panose="02000506030000020004"/>
              </a:rPr>
              <a:t>to enter their chosen professions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Roboto" panose="02000000000000000000" pitchFamily="2" charset="0"/>
            </a:endParaRPr>
          </a:p>
          <a:p>
            <a:r>
              <a:rPr lang="en-US" sz="36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https://www.azed.gov/cte/assessments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7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12" y="2391938"/>
            <a:ext cx="19340788" cy="1164785"/>
          </a:xfrm>
        </p:spPr>
        <p:txBody>
          <a:bodyPr/>
          <a:lstStyle/>
          <a:p>
            <a:r>
              <a:rPr lang="en-US"/>
              <a:t>Career Technical Student Organizations (CTSO)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12" y="3556723"/>
            <a:ext cx="19131815" cy="67233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academic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skill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Competitions – regional, state, and national</a:t>
            </a:r>
          </a:p>
          <a:p>
            <a:endParaRPr lang="en-US" dirty="0">
              <a:solidFill>
                <a:schemeClr val="bg2"/>
              </a:solidFill>
              <a:latin typeface="Roboto" panose="02000000000000000000" pitchFamily="2" charset="0"/>
            </a:endParaRPr>
          </a:p>
          <a:p>
            <a:r>
              <a:rPr lang="en-US" sz="36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https://www.azed.gov/cte/programs</a:t>
            </a:r>
            <a:endParaRPr lang="en-US" b="0" i="0" dirty="0">
              <a:solidFill>
                <a:schemeClr val="bg2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 descr="HOSA">
            <a:extLst>
              <a:ext uri="{FF2B5EF4-FFF2-40B4-BE49-F238E27FC236}">
                <a16:creationId xmlns:a16="http://schemas.microsoft.com/office/drawing/2014/main" id="{5788D70B-5D51-460C-82D6-4BAE5228E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2800" y="4721508"/>
            <a:ext cx="4326516" cy="2118377"/>
          </a:xfrm>
          <a:prstGeom prst="rect">
            <a:avLst/>
          </a:prstGeom>
        </p:spPr>
      </p:pic>
      <p:pic>
        <p:nvPicPr>
          <p:cNvPr id="6" name="Picture 36" descr="FFA">
            <a:extLst>
              <a:ext uri="{FF2B5EF4-FFF2-40B4-BE49-F238E27FC236}">
                <a16:creationId xmlns:a16="http://schemas.microsoft.com/office/drawing/2014/main" id="{BBC4D552-E84A-4E5B-84FA-FA15FB22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500" y="4440818"/>
            <a:ext cx="2280288" cy="28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CCLA">
            <a:extLst>
              <a:ext uri="{FF2B5EF4-FFF2-40B4-BE49-F238E27FC236}">
                <a16:creationId xmlns:a16="http://schemas.microsoft.com/office/drawing/2014/main" id="{689BDF6D-A9A8-43CD-A066-C87DDC238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12" y="7554593"/>
            <a:ext cx="3594125" cy="2156474"/>
          </a:xfrm>
          <a:prstGeom prst="rect">
            <a:avLst/>
          </a:prstGeom>
        </p:spPr>
      </p:pic>
      <p:pic>
        <p:nvPicPr>
          <p:cNvPr id="4" name="Picture 3" descr="FBLA">
            <a:extLst>
              <a:ext uri="{FF2B5EF4-FFF2-40B4-BE49-F238E27FC236}">
                <a16:creationId xmlns:a16="http://schemas.microsoft.com/office/drawing/2014/main" id="{77D97817-8D07-4C91-AC47-F7FF06295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938" y="7554593"/>
            <a:ext cx="2092102" cy="2156474"/>
          </a:xfrm>
          <a:prstGeom prst="rect">
            <a:avLst/>
          </a:prstGeom>
        </p:spPr>
      </p:pic>
      <p:pic>
        <p:nvPicPr>
          <p:cNvPr id="8" name="Picture 7" descr="Skills USA">
            <a:extLst>
              <a:ext uri="{FF2B5EF4-FFF2-40B4-BE49-F238E27FC236}">
                <a16:creationId xmlns:a16="http://schemas.microsoft.com/office/drawing/2014/main" id="{5F79E915-39BC-45D4-9A47-665E247CF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6541" y="7285068"/>
            <a:ext cx="2975074" cy="2118377"/>
          </a:xfrm>
          <a:prstGeom prst="rect">
            <a:avLst/>
          </a:prstGeom>
        </p:spPr>
      </p:pic>
      <p:pic>
        <p:nvPicPr>
          <p:cNvPr id="10" name="Picture 9" descr="DECA">
            <a:extLst>
              <a:ext uri="{FF2B5EF4-FFF2-40B4-BE49-F238E27FC236}">
                <a16:creationId xmlns:a16="http://schemas.microsoft.com/office/drawing/2014/main" id="{0AB47019-66B7-4E33-B3B0-766759DE6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5116" y="7456379"/>
            <a:ext cx="4379460" cy="1632344"/>
          </a:xfrm>
          <a:prstGeom prst="rect">
            <a:avLst/>
          </a:prstGeom>
        </p:spPr>
      </p:pic>
      <p:pic>
        <p:nvPicPr>
          <p:cNvPr id="9" name="Picture 8" descr="Educators Rising">
            <a:extLst>
              <a:ext uri="{FF2B5EF4-FFF2-40B4-BE49-F238E27FC236}">
                <a16:creationId xmlns:a16="http://schemas.microsoft.com/office/drawing/2014/main" id="{6D682E6D-05DD-4CB8-813C-EB169234CC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2411" y="7647328"/>
            <a:ext cx="3038016" cy="14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2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69" y="3334047"/>
            <a:ext cx="16570036" cy="1164785"/>
          </a:xfrm>
        </p:spPr>
        <p:txBody>
          <a:bodyPr/>
          <a:lstStyle/>
          <a:p>
            <a:r>
              <a:rPr lang="en-US" dirty="0"/>
              <a:t>CTE Placement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669" y="5654675"/>
            <a:ext cx="9100381" cy="401579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Captures the post high school activities of CTE concentrator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6 months after graduation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Required for all active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Impacts state funding—not federal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6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https://www.azed.gov/cte/cte-placement</a:t>
            </a:r>
            <a:endParaRPr lang="en-US" sz="36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picture of placement survey questions ">
            <a:extLst>
              <a:ext uri="{FF2B5EF4-FFF2-40B4-BE49-F238E27FC236}">
                <a16:creationId xmlns:a16="http://schemas.microsoft.com/office/drawing/2014/main" id="{8611306E-A123-4245-94AA-F93317CF14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883" y="3334047"/>
            <a:ext cx="9085236" cy="58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36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69" y="3334047"/>
            <a:ext cx="11798817" cy="1164785"/>
          </a:xfrm>
        </p:spPr>
        <p:txBody>
          <a:bodyPr/>
          <a:lstStyle/>
          <a:p>
            <a:r>
              <a:rPr lang="en-US" dirty="0"/>
              <a:t>CTE Technical Education Districts (CTEDs)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669" y="5654675"/>
            <a:ext cx="10547604" cy="40157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Technical Education District List and Map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(pictured)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36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https://www.azed.gov/cte/cted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Picture 5" descr="Map of CTED districts in Arizona&#10;&#10;">
            <a:extLst>
              <a:ext uri="{FF2B5EF4-FFF2-40B4-BE49-F238E27FC236}">
                <a16:creationId xmlns:a16="http://schemas.microsoft.com/office/drawing/2014/main" id="{B435B374-9D43-427A-BFF2-35D5558F6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0486" y="1385606"/>
            <a:ext cx="6401945" cy="82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6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058927"/>
            <a:ext cx="16011520" cy="1164785"/>
          </a:xfrm>
        </p:spPr>
        <p:txBody>
          <a:bodyPr/>
          <a:lstStyle/>
          <a:p>
            <a:r>
              <a:rPr lang="en-US"/>
              <a:t>Myth vs. Fact</a:t>
            </a:r>
          </a:p>
        </p:txBody>
      </p:sp>
      <p:graphicFrame>
        <p:nvGraphicFramePr>
          <p:cNvPr id="4" name="Diagram 3" descr="box with one myth and one fact">
            <a:extLst>
              <a:ext uri="{FF2B5EF4-FFF2-40B4-BE49-F238E27FC236}">
                <a16:creationId xmlns:a16="http://schemas.microsoft.com/office/drawing/2014/main" id="{D51C8089-8EAD-4230-81E9-EA2270410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357871"/>
              </p:ext>
            </p:extLst>
          </p:nvPr>
        </p:nvGraphicFramePr>
        <p:xfrm>
          <a:off x="1195781" y="3378326"/>
          <a:ext cx="17712538" cy="26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6E4ECF-16F1-4393-B4FA-AF7DCEBEA6B8}"/>
              </a:ext>
            </a:extLst>
          </p:cNvPr>
          <p:cNvSpPr txBox="1"/>
          <p:nvPr/>
        </p:nvSpPr>
        <p:spPr>
          <a:xfrm>
            <a:off x="1195781" y="6723393"/>
            <a:ext cx="17712538" cy="3416320"/>
          </a:xfrm>
          <a:prstGeom prst="rect">
            <a:avLst/>
          </a:prstGeom>
          <a:noFill/>
          <a:ln w="38100">
            <a:solidFill>
              <a:srgbClr val="012169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78% of CTE concentrators enroll in postsecondary education full-time immediately after graduating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CTE students have many opportunities to earn college credit in high school through dual and concurrent enrollment  </a:t>
            </a:r>
          </a:p>
          <a:p>
            <a:endParaRPr lang="en-US" sz="3600" dirty="0">
              <a:latin typeface="Proxima Nova" panose="02000506030000020004"/>
            </a:endParaRP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Proxima Nova" panose="020005060300000200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http://s3.amazonaws.com/PCRN/docs/NACTE_FinalReport2014.pdf</a:t>
            </a:r>
            <a:r>
              <a:rPr lang="en-US" sz="3600" dirty="0">
                <a:solidFill>
                  <a:schemeClr val="bg2"/>
                </a:solidFill>
                <a:latin typeface="Proxima Nova" panose="02000506030000020004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8E419-3C45-4BB3-AEB6-3953036FD434}"/>
              </a:ext>
            </a:extLst>
          </p:cNvPr>
          <p:cNvSpPr txBox="1"/>
          <p:nvPr/>
        </p:nvSpPr>
        <p:spPr>
          <a:xfrm>
            <a:off x="18592119" y="10216831"/>
            <a:ext cx="1511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Slide credit to </a:t>
            </a:r>
            <a:r>
              <a:rPr lang="en-US" sz="800" err="1"/>
              <a:t>AdvanceCTE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6663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058927"/>
            <a:ext cx="16011520" cy="1164785"/>
          </a:xfrm>
        </p:spPr>
        <p:txBody>
          <a:bodyPr/>
          <a:lstStyle/>
          <a:p>
            <a:r>
              <a:rPr lang="en-US"/>
              <a:t>Myth vs. Fact 2</a:t>
            </a:r>
          </a:p>
        </p:txBody>
      </p:sp>
      <p:graphicFrame>
        <p:nvGraphicFramePr>
          <p:cNvPr id="4" name="Diagram 3" descr="box with one myth and one fact">
            <a:extLst>
              <a:ext uri="{FF2B5EF4-FFF2-40B4-BE49-F238E27FC236}">
                <a16:creationId xmlns:a16="http://schemas.microsoft.com/office/drawing/2014/main" id="{D51C8089-8EAD-4230-81E9-EA2270410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726913"/>
              </p:ext>
            </p:extLst>
          </p:nvPr>
        </p:nvGraphicFramePr>
        <p:xfrm>
          <a:off x="1195781" y="3378326"/>
          <a:ext cx="17712538" cy="26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6E4ECF-16F1-4393-B4FA-AF7DCEBEA6B8}"/>
              </a:ext>
            </a:extLst>
          </p:cNvPr>
          <p:cNvSpPr txBox="1"/>
          <p:nvPr/>
        </p:nvSpPr>
        <p:spPr>
          <a:xfrm>
            <a:off x="1195781" y="6723393"/>
            <a:ext cx="17712538" cy="3416320"/>
          </a:xfrm>
          <a:prstGeom prst="rect">
            <a:avLst/>
          </a:prstGeom>
          <a:noFill/>
          <a:ln w="38100">
            <a:solidFill>
              <a:srgbClr val="012169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CTE programs, technical coursework reinforce core academics, enabling learners to strengthen their academic studies with real-world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Perkins has three performance measures for CTE students in ELA, Math, and Science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" panose="02000506030000020004"/>
              </a:rPr>
              <a:t>Districts must meet 90% of the State Determined Level of performance to be compliant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8E419-3C45-4BB3-AEB6-3953036FD434}"/>
              </a:ext>
            </a:extLst>
          </p:cNvPr>
          <p:cNvSpPr txBox="1"/>
          <p:nvPr/>
        </p:nvSpPr>
        <p:spPr>
          <a:xfrm>
            <a:off x="18592119" y="10216831"/>
            <a:ext cx="1511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Slide credit to </a:t>
            </a:r>
            <a:r>
              <a:rPr lang="en-US" sz="800" err="1"/>
              <a:t>AdvanceCTE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4001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058927"/>
            <a:ext cx="16011520" cy="1164785"/>
          </a:xfrm>
        </p:spPr>
        <p:txBody>
          <a:bodyPr/>
          <a:lstStyle/>
          <a:p>
            <a:r>
              <a:rPr lang="en-US"/>
              <a:t>Myth vs. Fact 3</a:t>
            </a:r>
          </a:p>
        </p:txBody>
      </p:sp>
      <p:graphicFrame>
        <p:nvGraphicFramePr>
          <p:cNvPr id="4" name="Diagram 3" descr="box with one myth and one fact">
            <a:extLst>
              <a:ext uri="{FF2B5EF4-FFF2-40B4-BE49-F238E27FC236}">
                <a16:creationId xmlns:a16="http://schemas.microsoft.com/office/drawing/2014/main" id="{D51C8089-8EAD-4230-81E9-EA2270410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760502"/>
              </p:ext>
            </p:extLst>
          </p:nvPr>
        </p:nvGraphicFramePr>
        <p:xfrm>
          <a:off x="1195781" y="3378326"/>
          <a:ext cx="17712538" cy="26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6E4ECF-16F1-4393-B4FA-AF7DCEBEA6B8}"/>
              </a:ext>
            </a:extLst>
          </p:cNvPr>
          <p:cNvSpPr txBox="1"/>
          <p:nvPr/>
        </p:nvSpPr>
        <p:spPr>
          <a:xfrm>
            <a:off x="1195781" y="6118273"/>
            <a:ext cx="17712538" cy="4098558"/>
          </a:xfrm>
          <a:prstGeom prst="rect">
            <a:avLst/>
          </a:prstGeom>
          <a:noFill/>
          <a:ln w="38100">
            <a:solidFill>
              <a:srgbClr val="012169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600">
                <a:latin typeface="Proxima Nova" panose="02000506030000020004"/>
              </a:rPr>
              <a:t>92% of high school students take some form of CTE</a:t>
            </a:r>
          </a:p>
          <a:p>
            <a:pPr marL="571500" indent="-5715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600">
                <a:latin typeface="Proxima Nova" panose="02000506030000020004"/>
              </a:rPr>
              <a:t>33% of students in the highest socio-economic status quartile took three or more CTE credits</a:t>
            </a:r>
          </a:p>
          <a:p>
            <a:pPr marL="571500" indent="-5715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600">
                <a:latin typeface="Proxima Nova" panose="02000506030000020004"/>
              </a:rPr>
              <a:t>91% of parents of CTE students were satisfied with the way CTE helps their children get a leg up on future careers</a:t>
            </a:r>
            <a:endParaRPr lang="en-US" sz="3600">
              <a:solidFill>
                <a:schemeClr val="bg2"/>
              </a:solidFill>
              <a:latin typeface="Proxima Nova" panose="02000506030000020004"/>
            </a:endParaRPr>
          </a:p>
          <a:p>
            <a:pPr algn="ctr"/>
            <a:r>
              <a:rPr lang="en-US" sz="3600" i="1">
                <a:solidFill>
                  <a:schemeClr val="bg2"/>
                </a:solidFill>
                <a:latin typeface="Proxima Nova" panose="020005060300000200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http://www.nrccte.org/sites/default/files/publication-files/nrccte_cte_typology.pdf</a:t>
            </a:r>
            <a:endParaRPr lang="en-US" sz="3600">
              <a:solidFill>
                <a:schemeClr val="bg2"/>
              </a:solidFill>
              <a:latin typeface="Proxima Nova" panose="02000506030000020004"/>
            </a:endParaRPr>
          </a:p>
          <a:p>
            <a:pPr algn="ctr"/>
            <a:r>
              <a:rPr lang="en-US" sz="3600" i="1">
                <a:solidFill>
                  <a:schemeClr val="bg2"/>
                </a:solidFill>
                <a:latin typeface="Proxima Nova" panose="020005060300000200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https://cte.careertech.org/sites/default/files/CTE_Myths_and_Facts_2017.pdf</a:t>
            </a:r>
            <a:endParaRPr lang="en-US" sz="3600" i="1">
              <a:solidFill>
                <a:schemeClr val="bg2"/>
              </a:solidFill>
              <a:latin typeface="Proxima Nova" panose="020005060300000200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8E419-3C45-4BB3-AEB6-3953036FD434}"/>
              </a:ext>
            </a:extLst>
          </p:cNvPr>
          <p:cNvSpPr txBox="1"/>
          <p:nvPr/>
        </p:nvSpPr>
        <p:spPr>
          <a:xfrm>
            <a:off x="18592119" y="10216831"/>
            <a:ext cx="1511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Slide credit to </a:t>
            </a:r>
            <a:r>
              <a:rPr lang="en-US" sz="800" err="1"/>
              <a:t>AdvanceCTE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7458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058927"/>
            <a:ext cx="16011520" cy="1164785"/>
          </a:xfrm>
        </p:spPr>
        <p:txBody>
          <a:bodyPr/>
          <a:lstStyle/>
          <a:p>
            <a:r>
              <a:rPr lang="en-US"/>
              <a:t>Myth vs. Fact 4</a:t>
            </a:r>
          </a:p>
        </p:txBody>
      </p:sp>
      <p:graphicFrame>
        <p:nvGraphicFramePr>
          <p:cNvPr id="4" name="Diagram 3" descr="box with one myth and one fact">
            <a:extLst>
              <a:ext uri="{FF2B5EF4-FFF2-40B4-BE49-F238E27FC236}">
                <a16:creationId xmlns:a16="http://schemas.microsoft.com/office/drawing/2014/main" id="{D51C8089-8EAD-4230-81E9-EA2270410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645462"/>
              </p:ext>
            </p:extLst>
          </p:nvPr>
        </p:nvGraphicFramePr>
        <p:xfrm>
          <a:off x="1195781" y="3378326"/>
          <a:ext cx="17712538" cy="265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6E4ECF-16F1-4393-B4FA-AF7DCEBEA6B8}"/>
              </a:ext>
            </a:extLst>
          </p:cNvPr>
          <p:cNvSpPr txBox="1"/>
          <p:nvPr/>
        </p:nvSpPr>
        <p:spPr>
          <a:xfrm>
            <a:off x="1195781" y="6723393"/>
            <a:ext cx="17712538" cy="2539157"/>
          </a:xfrm>
          <a:prstGeom prst="rect">
            <a:avLst/>
          </a:prstGeom>
          <a:noFill/>
          <a:ln w="38100">
            <a:solidFill>
              <a:srgbClr val="012169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600">
                <a:latin typeface="Proxima Nova" panose="02000506030000020004"/>
              </a:rPr>
              <a:t>CTE programs provide career specific technical skills and knowledge</a:t>
            </a:r>
          </a:p>
          <a:p>
            <a:pPr marL="571500" indent="-5715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600">
                <a:latin typeface="Proxima Nova" panose="02000506030000020004"/>
              </a:rPr>
              <a:t>CTE provides hands-on training mentoring and internships to expand professional networks</a:t>
            </a:r>
          </a:p>
          <a:p>
            <a:pPr marL="571500" indent="-5715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600">
                <a:latin typeface="Proxima Nova" panose="02000506030000020004"/>
              </a:rPr>
              <a:t>Students understand real-world value CTE provides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8E419-3C45-4BB3-AEB6-3953036FD434}"/>
              </a:ext>
            </a:extLst>
          </p:cNvPr>
          <p:cNvSpPr txBox="1"/>
          <p:nvPr/>
        </p:nvSpPr>
        <p:spPr>
          <a:xfrm>
            <a:off x="18592119" y="10216831"/>
            <a:ext cx="1511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Slide credit to </a:t>
            </a:r>
            <a:r>
              <a:rPr lang="en-US" sz="800" err="1"/>
              <a:t>AdvanceCTE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9586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2E70-3EB3-4779-80AE-9A54EA29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00" y="2855073"/>
            <a:ext cx="17339700" cy="3088528"/>
          </a:xfrm>
        </p:spPr>
        <p:txBody>
          <a:bodyPr/>
          <a:lstStyle/>
          <a:p>
            <a:r>
              <a:rPr lang="en-US">
                <a:latin typeface="Proxima Nova" panose="02000506030000020004" pitchFamily="50" charset="0"/>
              </a:rPr>
              <a:t>CTE 101</a:t>
            </a:r>
            <a:br>
              <a:rPr lang="en-US">
                <a:latin typeface="Proxima Nova" panose="02000506030000020004" pitchFamily="50" charset="0"/>
              </a:rPr>
            </a:br>
            <a:r>
              <a:rPr lang="en-US">
                <a:latin typeface="Proxima Nova" panose="02000506030000020004" pitchFamily="50" charset="0"/>
              </a:rPr>
              <a:t>Career &amp; Technical Education</a:t>
            </a:r>
          </a:p>
        </p:txBody>
      </p:sp>
      <p:sp>
        <p:nvSpPr>
          <p:cNvPr id="3" name="Google Shape;145;p15">
            <a:extLst>
              <a:ext uri="{FF2B5EF4-FFF2-40B4-BE49-F238E27FC236}">
                <a16:creationId xmlns:a16="http://schemas.microsoft.com/office/drawing/2014/main" id="{F0916D21-656D-4DB1-8BAF-C2EFA150AF8C}"/>
              </a:ext>
            </a:extLst>
          </p:cNvPr>
          <p:cNvSpPr txBox="1">
            <a:spLocks/>
          </p:cNvSpPr>
          <p:nvPr/>
        </p:nvSpPr>
        <p:spPr>
          <a:xfrm>
            <a:off x="3724275" y="6566880"/>
            <a:ext cx="12655550" cy="3879447"/>
          </a:xfrm>
          <a:prstGeom prst="rect">
            <a:avLst/>
          </a:prstGeom>
        </p:spPr>
        <p:txBody>
          <a:bodyPr spcFirstLastPara="1" wrap="square" lIns="146300" tIns="73150" rIns="146300" bIns="73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sz="4400">
                <a:latin typeface="Proxima Nova" panose="02000506030000020004" pitchFamily="50" charset="0"/>
              </a:rPr>
              <a:t>Amanda Nolasco, School Counselor Specialist, Arizona Department of Education (ADE)</a:t>
            </a:r>
          </a:p>
          <a:p>
            <a:pPr algn="ctr">
              <a:spcBef>
                <a:spcPts val="1000"/>
              </a:spcBef>
            </a:pPr>
            <a:r>
              <a:rPr lang="en-US" sz="4400">
                <a:latin typeface="Proxima Nova" panose="02000506030000020004" pitchFamily="50" charset="0"/>
              </a:rPr>
              <a:t>Sam Klein, Lead Special Projects Specialist, Arizona Department of Education (ADE)</a:t>
            </a:r>
            <a:br>
              <a:rPr lang="en-US" sz="4400">
                <a:latin typeface="Proxima Nova" panose="02000506030000020004" pitchFamily="50" charset="0"/>
              </a:rPr>
            </a:br>
            <a:r>
              <a:rPr lang="en-US" sz="4400">
                <a:latin typeface="Proxima Nova" panose="02000506030000020004" pitchFamily="50" charset="0"/>
              </a:rPr>
              <a:t>July 7, 2022 </a:t>
            </a:r>
          </a:p>
        </p:txBody>
      </p:sp>
    </p:spTree>
    <p:extLst>
      <p:ext uri="{BB962C8B-B14F-4D97-AF65-F5344CB8AC3E}">
        <p14:creationId xmlns:p14="http://schemas.microsoft.com/office/powerpoint/2010/main" val="59896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12" y="2391938"/>
            <a:ext cx="19340788" cy="1164785"/>
          </a:xfrm>
        </p:spPr>
        <p:txBody>
          <a:bodyPr/>
          <a:lstStyle/>
          <a:p>
            <a:r>
              <a:rPr lang="en-US" dirty="0"/>
              <a:t>Connection to the IEP Transition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12" y="3494412"/>
            <a:ext cx="11721935" cy="6723350"/>
          </a:xfrm>
        </p:spPr>
        <p:txBody>
          <a:bodyPr/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Teacher reports, grades, and student interview information about CTE participation can provide Age-Appropriate Transition Assessment data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CTE courses may align with a student’s Measurable Postsecondary Goals (MPGs)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 assignment, task, or project from CTE courses may be considered a Transition Activity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CTE courses are identified within the Courses of Study section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Students may work toward Aligned Annual IEP Goal(s) in a CTE course</a:t>
            </a:r>
          </a:p>
          <a:p>
            <a:endParaRPr lang="en-US" dirty="0"/>
          </a:p>
        </p:txBody>
      </p:sp>
      <p:pic>
        <p:nvPicPr>
          <p:cNvPr id="11" name="Picture 2" descr="The Transition Planning Process Step 1: Assessment- Identify student: Strengths, Preferences, Interests, Needs Step 2: Postsecondary Goals- Employment, Education/Training, Independent Living (as appropriate) Step 3: Services &amp; Activities- Transition Activities, Courses of Study, and Aligned Annual IEP Goals.">
            <a:extLst>
              <a:ext uri="{FF2B5EF4-FFF2-40B4-BE49-F238E27FC236}">
                <a16:creationId xmlns:a16="http://schemas.microsoft.com/office/drawing/2014/main" id="{8066932E-331C-47B0-A248-72A1B6D1C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247" y="3434123"/>
            <a:ext cx="7019411" cy="68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1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B9635F-FAD7-47D7-A7EE-D01C8002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491741"/>
            <a:ext cx="18379440" cy="2300808"/>
          </a:xfrm>
        </p:spPr>
        <p:txBody>
          <a:bodyPr/>
          <a:lstStyle/>
          <a:p>
            <a:r>
              <a:rPr lang="en-US" dirty="0"/>
              <a:t>CTE Recruitment and Retention of Students with Disabilities in Arizona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0C5CA8-F810-45D7-8625-59449A39C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" y="5320625"/>
            <a:ext cx="19054737" cy="4984910"/>
          </a:xfrm>
        </p:spPr>
        <p:txBody>
          <a:bodyPr/>
          <a:lstStyle/>
          <a:p>
            <a:r>
              <a:rPr lang="en-US" b="1" dirty="0">
                <a:latin typeface="Proxima Nova"/>
              </a:rPr>
              <a:t>Interagency Goal: </a:t>
            </a:r>
            <a:r>
              <a:rPr lang="en-US" dirty="0">
                <a:latin typeface="Proxima Nova"/>
              </a:rPr>
              <a:t>Aligning and developing training and resources to assist LEAs, VR staff, and CTE staff in the recruitment and retention of students with disabilities accessing and participating in CTE programs. </a:t>
            </a:r>
          </a:p>
          <a:p>
            <a:endParaRPr lang="en-US" sz="1800" dirty="0"/>
          </a:p>
          <a:p>
            <a:r>
              <a:rPr lang="en-US" b="1" dirty="0"/>
              <a:t>Recorded Webinars: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Recruitment for Inclusion of Students with Disabilities: Innovative Strategies from a Panel of Your Peers – September 2021</a:t>
            </a:r>
            <a:endParaRPr lang="en-US" dirty="0">
              <a:solidFill>
                <a:schemeClr val="accent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 Recruitment and Retention for the Inclusion of Students with Disabilities: Innovative Strategies from a Panel of Your Peers – March  2022</a:t>
            </a:r>
            <a:endParaRPr lang="en-US" dirty="0">
              <a:solidFill>
                <a:schemeClr val="accent3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389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69" y="3334047"/>
            <a:ext cx="11798817" cy="1164785"/>
          </a:xfrm>
        </p:spPr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669" y="5220335"/>
            <a:ext cx="17404911" cy="4015798"/>
          </a:xfrm>
        </p:spPr>
        <p:txBody>
          <a:bodyPr/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/>
              </a:rPr>
              <a:t>ADE CTE </a:t>
            </a:r>
            <a:r>
              <a:rPr lang="en-US" sz="3600">
                <a:solidFill>
                  <a:schemeClr val="bg2"/>
                </a:solidFill>
                <a:latin typeface="Proxima Nova" panose="0200050603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www.azed.gov/cte</a:t>
            </a:r>
            <a:endParaRPr lang="en-US">
              <a:solidFill>
                <a:schemeClr val="bg2"/>
              </a:solidFill>
              <a:latin typeface="Proxima Nova" panose="02000506030000020004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/>
              </a:rPr>
              <a:t>ADE Exceptional Student Services/Secondary Transition </a:t>
            </a:r>
            <a:r>
              <a:rPr lang="en-US">
                <a:solidFill>
                  <a:schemeClr val="bg2"/>
                </a:solidFill>
                <a:effectLst/>
                <a:latin typeface="Proxima Nova" panose="020005060300000200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http://bit.ly/AZsecondarytransition1</a:t>
            </a:r>
            <a:endParaRPr lang="en-US">
              <a:solidFill>
                <a:schemeClr val="bg2"/>
              </a:solidFill>
              <a:latin typeface="Proxima Nova" panose="02000506030000020004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/>
              </a:rPr>
              <a:t>ACTE (Association for Career &amp; Technical Education) </a:t>
            </a:r>
            <a:r>
              <a:rPr lang="en-US">
                <a:solidFill>
                  <a:schemeClr val="bg2"/>
                </a:solidFill>
                <a:latin typeface="Proxima Nova" panose="020005060300000200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www.acteonline.org</a:t>
            </a:r>
            <a:endParaRPr lang="en-US">
              <a:solidFill>
                <a:schemeClr val="bg2"/>
              </a:solidFill>
              <a:latin typeface="Proxima Nova" panose="02000506030000020004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/>
              </a:rPr>
              <a:t>ACTEAZ (Association for Career &amp; Technical Education Arizona) </a:t>
            </a:r>
            <a:r>
              <a:rPr lang="en-US" sz="3600">
                <a:solidFill>
                  <a:schemeClr val="bg2"/>
                </a:solidFill>
                <a:latin typeface="Proxima Nova" panose="020005060300000200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www.acteaz.org</a:t>
            </a:r>
            <a:endParaRPr lang="en-US">
              <a:solidFill>
                <a:schemeClr val="bg2"/>
              </a:solidFill>
              <a:latin typeface="Proxima Nova" panose="02000506030000020004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Proxima Nova" panose="02000506030000020004"/>
              </a:rPr>
              <a:t>Advance CTE </a:t>
            </a:r>
            <a:r>
              <a:rPr lang="en-US" sz="3600">
                <a:solidFill>
                  <a:schemeClr val="bg2"/>
                </a:solidFill>
                <a:latin typeface="Proxima Nova" panose="020005060300000200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www.careertech.org</a:t>
            </a:r>
            <a:r>
              <a:rPr lang="en-US" sz="3600">
                <a:solidFill>
                  <a:schemeClr val="bg2"/>
                </a:solidFill>
                <a:latin typeface="Proxima Nova" panose="020005060300000200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1712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69" y="3334047"/>
            <a:ext cx="11798817" cy="1164785"/>
          </a:xfrm>
        </p:spPr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668" y="5426075"/>
            <a:ext cx="19152432" cy="40157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Proxima Nova" panose="02000506030000020004"/>
              </a:rPr>
              <a:t>ADE/ESS Secondary Transition Team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2"/>
                </a:solidFill>
                <a:latin typeface="Proxima Nova" panose="0200050603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ESSTransition@azed.gov</a:t>
            </a:r>
            <a:endParaRPr lang="en-US" sz="3600" dirty="0">
              <a:solidFill>
                <a:schemeClr val="bg2"/>
              </a:solidFill>
              <a:latin typeface="Proxima Nova" panose="02000506030000020004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Proxima Nova" panose="02000506030000020004"/>
              </a:rPr>
              <a:t>Secondary Transition website: </a:t>
            </a:r>
            <a:r>
              <a:rPr lang="en-US" sz="3600" dirty="0">
                <a:solidFill>
                  <a:schemeClr val="bg2"/>
                </a:solidFill>
                <a:latin typeface="Proxima Nova" panose="020005060300000200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http://bit.ly/AZsecondarytransition1</a:t>
            </a:r>
            <a:r>
              <a:rPr lang="en-US" sz="3600" dirty="0">
                <a:solidFill>
                  <a:schemeClr val="bg2"/>
                </a:solidFill>
                <a:latin typeface="Proxima Nova" panose="0200050603000002000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Proxima Nova" panose="02000506030000020004"/>
              </a:rPr>
              <a:t>School Counselors website: </a:t>
            </a:r>
            <a:r>
              <a:rPr lang="en-US" sz="36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www.azed.gov/cte/counselors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9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EB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&amp; DISCUSSION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2E70-3EB3-4779-80AE-9A54EA29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00" y="2855073"/>
            <a:ext cx="17339700" cy="3088528"/>
          </a:xfrm>
        </p:spPr>
        <p:txBody>
          <a:bodyPr/>
          <a:lstStyle/>
          <a:p>
            <a:r>
              <a:rPr lang="en-US" dirty="0">
                <a:latin typeface="Proxima Nova" panose="02000506030000020004" pitchFamily="50" charset="0"/>
              </a:rPr>
              <a:t>Registered Apprenticeship</a:t>
            </a:r>
            <a:br>
              <a:rPr lang="en-US" dirty="0">
                <a:latin typeface="Proxima Nova" panose="02000506030000020004" pitchFamily="50" charset="0"/>
              </a:rPr>
            </a:br>
            <a:r>
              <a:rPr lang="en-US" dirty="0">
                <a:latin typeface="Proxima Nova" panose="02000506030000020004" pitchFamily="50" charset="0"/>
              </a:rPr>
              <a:t>Program</a:t>
            </a:r>
          </a:p>
        </p:txBody>
      </p:sp>
      <p:sp>
        <p:nvSpPr>
          <p:cNvPr id="3" name="Google Shape;145;p15">
            <a:extLst>
              <a:ext uri="{FF2B5EF4-FFF2-40B4-BE49-F238E27FC236}">
                <a16:creationId xmlns:a16="http://schemas.microsoft.com/office/drawing/2014/main" id="{F0916D21-656D-4DB1-8BAF-C2EFA150AF8C}"/>
              </a:ext>
            </a:extLst>
          </p:cNvPr>
          <p:cNvSpPr txBox="1">
            <a:spLocks/>
          </p:cNvSpPr>
          <p:nvPr/>
        </p:nvSpPr>
        <p:spPr>
          <a:xfrm>
            <a:off x="4375150" y="7287316"/>
            <a:ext cx="11353800" cy="2566131"/>
          </a:xfrm>
          <a:prstGeom prst="rect">
            <a:avLst/>
          </a:prstGeom>
        </p:spPr>
        <p:txBody>
          <a:bodyPr spcFirstLastPara="1" wrap="square" lIns="146300" tIns="73150" rIns="146300" bIns="731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sz="4400" dirty="0">
                <a:latin typeface="Proxima Nova" panose="02000506030000020004" pitchFamily="50" charset="0"/>
              </a:rPr>
              <a:t>Department of Economic Security</a:t>
            </a:r>
            <a:br>
              <a:rPr lang="en-US" sz="4400" dirty="0">
                <a:latin typeface="Proxima Nova" panose="02000506030000020004" pitchFamily="50" charset="0"/>
              </a:rPr>
            </a:br>
            <a:r>
              <a:rPr lang="en-US" sz="4400" dirty="0">
                <a:latin typeface="Proxima Nova" panose="02000506030000020004" pitchFamily="50" charset="0"/>
              </a:rPr>
              <a:t>July 7, 2022</a:t>
            </a:r>
          </a:p>
        </p:txBody>
      </p:sp>
    </p:spTree>
    <p:extLst>
      <p:ext uri="{BB962C8B-B14F-4D97-AF65-F5344CB8AC3E}">
        <p14:creationId xmlns:p14="http://schemas.microsoft.com/office/powerpoint/2010/main" val="2960520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" descr="The hartford logo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618191" y="1258988"/>
            <a:ext cx="3267146" cy="321177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>
            <a:spLocks noGrp="1"/>
          </p:cNvSpPr>
          <p:nvPr>
            <p:ph type="title"/>
          </p:nvPr>
        </p:nvSpPr>
        <p:spPr>
          <a:xfrm>
            <a:off x="3854983" y="2783937"/>
            <a:ext cx="6166713" cy="23345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50767" tIns="75363" rIns="150767" bIns="7536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91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Earn while you Learn</a:t>
            </a:r>
            <a:endParaRPr kumimoji="0" lang="en-US" sz="346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0331074" y="3320085"/>
            <a:ext cx="4942770" cy="233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67" tIns="75363" rIns="150767" bIns="75363" anchor="ctr" anchorCtr="0">
            <a:spAutoFit/>
          </a:bodyPr>
          <a:lstStyle/>
          <a:p>
            <a:r>
              <a:rPr lang="en-US" sz="7091" b="1" dirty="0">
                <a:solidFill>
                  <a:schemeClr val="tx2"/>
                </a:solidFill>
                <a:latin typeface="Arial Black"/>
                <a:ea typeface="Arial Black"/>
                <a:cs typeface="Arial Black"/>
                <a:sym typeface="Arial Black"/>
              </a:rPr>
              <a:t>Industry Driven</a:t>
            </a:r>
            <a:endParaRPr sz="7091" b="1" dirty="0">
              <a:solidFill>
                <a:schemeClr val="tx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7" name="Google Shape;77;p2" descr="Silent-aire logo"/>
          <p:cNvPicPr preferRelativeResize="0"/>
          <p:nvPr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14088154" y="1757342"/>
            <a:ext cx="6015946" cy="207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 descr="tech one logo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2704117" y="4979162"/>
            <a:ext cx="4574130" cy="16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Hylan wes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5724" y="7287956"/>
            <a:ext cx="7162588" cy="12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SRP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8376" y="6211606"/>
            <a:ext cx="6568165" cy="232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 descr="Liberty mutual logo"/>
          <p:cNvPicPr preferRelativeResize="0"/>
          <p:nvPr/>
        </p:nvPicPr>
        <p:blipFill>
          <a:blip r:embed="rId8">
            <a:alphaModFix amt="13000"/>
          </a:blip>
          <a:stretch>
            <a:fillRect/>
          </a:stretch>
        </p:blipFill>
        <p:spPr>
          <a:xfrm>
            <a:off x="15173930" y="4960989"/>
            <a:ext cx="4065349" cy="23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 descr="Raytheon logo"/>
          <p:cNvPicPr preferRelativeResize="0"/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6737606" y="8951326"/>
            <a:ext cx="6568180" cy="127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7000-CFB2-975B-F599-4E4383B2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-628297"/>
            <a:ext cx="18093690" cy="62829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Five core components of registered apprenticeship</a:t>
            </a:r>
          </a:p>
        </p:txBody>
      </p:sp>
      <p:pic>
        <p:nvPicPr>
          <p:cNvPr id="99" name="Google Shape;99;p4" descr="A graphic explains the five core components of registered apprenticeship. &#10;&#10;Employer involvement, structured on the job learning, related technical instruction, rewards for skill gains, national occupational credenti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0352" y="2310062"/>
            <a:ext cx="13343396" cy="724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1057400" y="217531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 For Everyone</a:t>
            </a:r>
            <a:endParaRPr dirty="0"/>
          </a:p>
        </p:txBody>
      </p:sp>
      <p:sp>
        <p:nvSpPr>
          <p:cNvPr id="185" name="Google Shape;185;p18"/>
          <p:cNvSpPr txBox="1"/>
          <p:nvPr/>
        </p:nvSpPr>
        <p:spPr>
          <a:xfrm>
            <a:off x="2587752" y="3272589"/>
            <a:ext cx="9058816" cy="61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4,502 registered apprentices</a:t>
            </a: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115 different occupations</a:t>
            </a: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6.7% Veterans</a:t>
            </a: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10.2% Females</a:t>
            </a: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2.2% PWDs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6;p7" title="Chart">
            <a:extLst>
              <a:ext uri="{FF2B5EF4-FFF2-40B4-BE49-F238E27FC236}">
                <a16:creationId xmlns:a16="http://schemas.microsoft.com/office/drawing/2014/main" id="{B7456A74-5948-F8C7-8DC0-C68D56AA68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821" y="1738757"/>
            <a:ext cx="14860724" cy="8319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947910" y="2919309"/>
            <a:ext cx="6271037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Arizona Apprenticeship Industries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43228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69" y="3334047"/>
            <a:ext cx="16570036" cy="1164785"/>
          </a:xfrm>
        </p:spPr>
        <p:txBody>
          <a:bodyPr/>
          <a:lstStyle/>
          <a:p>
            <a:r>
              <a:rPr lang="en-US" dirty="0"/>
              <a:t>Career &amp; Technical Education (CTE)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669" y="5656695"/>
            <a:ext cx="18584511" cy="4930198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Proxima Nova" panose="02000506030000020004"/>
                <a:cs typeface="Arial" panose="020B0604020202020204" pitchFamily="34" charset="0"/>
              </a:rPr>
              <a:t>Career Technical Education is an educational option that provides learners with the knowledge, experiences and skills they need to be prepared for college and careers.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3600" dirty="0">
              <a:latin typeface="Proxima Nova" panose="02000506030000020004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Proxima Nova" panose="02000506030000020004"/>
                <a:cs typeface="Arial" panose="020B0604020202020204" pitchFamily="34" charset="0"/>
              </a:rPr>
              <a:t>CTE gives </a:t>
            </a:r>
            <a:r>
              <a:rPr lang="en-US" sz="3600" b="1" dirty="0">
                <a:latin typeface="Proxima Nova" panose="02000506030000020004"/>
                <a:cs typeface="Arial" panose="020B0604020202020204" pitchFamily="34" charset="0"/>
              </a:rPr>
              <a:t>purpose</a:t>
            </a:r>
            <a:r>
              <a:rPr lang="en-US" sz="3600" dirty="0">
                <a:latin typeface="Proxima Nova" panose="02000506030000020004"/>
                <a:cs typeface="Arial" panose="020B0604020202020204" pitchFamily="34" charset="0"/>
              </a:rPr>
              <a:t> to learning by emphasizing </a:t>
            </a:r>
            <a:r>
              <a:rPr lang="en-US" sz="3600" b="1" dirty="0">
                <a:latin typeface="Proxima Nova" panose="02000506030000020004"/>
                <a:cs typeface="Arial" panose="020B0604020202020204" pitchFamily="34" charset="0"/>
              </a:rPr>
              <a:t>real-world skills </a:t>
            </a:r>
            <a:r>
              <a:rPr lang="en-US" sz="3600" dirty="0">
                <a:latin typeface="Proxima Nova" panose="02000506030000020004"/>
                <a:cs typeface="Arial" panose="020B0604020202020204" pitchFamily="34" charset="0"/>
              </a:rPr>
              <a:t>and practical knowledge within a selected </a:t>
            </a:r>
            <a:r>
              <a:rPr lang="en-US" sz="3600" b="1" dirty="0">
                <a:latin typeface="Proxima Nova" panose="02000506030000020004"/>
                <a:cs typeface="Arial" panose="020B0604020202020204" pitchFamily="34" charset="0"/>
              </a:rPr>
              <a:t>career focus</a:t>
            </a:r>
            <a:r>
              <a:rPr lang="en-US" sz="3600" dirty="0">
                <a:latin typeface="Proxima Nova" panose="02000506030000020004"/>
                <a:cs typeface="Arial" panose="020B0604020202020204" pitchFamily="34" charset="0"/>
              </a:rPr>
              <a:t>. Students in CTE pathways take specialized courses, in addition to required core courses, at the secondary and postsecondary/adult levels</a:t>
            </a:r>
            <a:r>
              <a:rPr lang="en-US" sz="3600" dirty="0">
                <a:latin typeface="Proxima Nova" panose="02000506030000020004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5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1057400" y="2175310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Registered Apprenticeship Benefits</a:t>
            </a:r>
            <a:endParaRPr dirty="0"/>
          </a:p>
        </p:txBody>
      </p:sp>
      <p:sp>
        <p:nvSpPr>
          <p:cNvPr id="185" name="Google Shape;185;p18"/>
          <p:cNvSpPr txBox="1"/>
          <p:nvPr/>
        </p:nvSpPr>
        <p:spPr>
          <a:xfrm>
            <a:off x="2491500" y="3679347"/>
            <a:ext cx="16157448" cy="61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Increased skills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Higher wages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National credential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Career advancement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Often receive college credits that can apply toward an associate or bachelor’s degree</a:t>
            </a: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r>
              <a:rPr lang="en-US" sz="3600" dirty="0">
                <a:solidFill>
                  <a:schemeClr val="dk2"/>
                </a:solidFill>
                <a:latin typeface="Proxima Nova" panose="02000506030000020004" pitchFamily="50" charset="0"/>
                <a:ea typeface="Calibri"/>
                <a:cs typeface="Calibri"/>
                <a:sym typeface="Calibri"/>
              </a:rPr>
              <a:t>529 Plans, GI Bill, etc.</a:t>
            </a:r>
          </a:p>
          <a:p>
            <a:pPr marL="45720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●"/>
            </a:pPr>
            <a:endParaRPr lang="en-US" sz="3600" dirty="0">
              <a:solidFill>
                <a:schemeClr val="dk2"/>
              </a:solidFill>
              <a:latin typeface="Proxima Nova" panose="02000506030000020004" pitchFamily="50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30;p8" descr="A certificate of apprenticeship is shown">
            <a:extLst>
              <a:ext uri="{FF2B5EF4-FFF2-40B4-BE49-F238E27FC236}">
                <a16:creationId xmlns:a16="http://schemas.microsoft.com/office/drawing/2014/main" id="{CB2F7263-4A01-9898-E1EE-4B7B74DE00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6169" y="3368673"/>
            <a:ext cx="5312290" cy="356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3;p8" descr="A certificate of apprenticeship is shown">
            <a:extLst>
              <a:ext uri="{FF2B5EF4-FFF2-40B4-BE49-F238E27FC236}">
                <a16:creationId xmlns:a16="http://schemas.microsoft.com/office/drawing/2014/main" id="{78445CB9-ABC6-8536-E691-A617EDD57D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56211" y="2464069"/>
            <a:ext cx="4890489" cy="35615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384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765E-1451-0C9B-924A-D354627A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-628297"/>
            <a:ext cx="18093690" cy="62829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Visit our website</a:t>
            </a:r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13691936" y="1552943"/>
            <a:ext cx="6087979" cy="330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67" tIns="75363" rIns="150767" bIns="75363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Visit our website at </a:t>
            </a:r>
            <a:r>
              <a:rPr lang="en-US" sz="3600" b="1" dirty="0"/>
              <a:t>AZApprenticeship.com</a:t>
            </a:r>
            <a:r>
              <a:rPr lang="en-US" sz="3600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dirty="0"/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600" dirty="0"/>
              <a:t>Click on </a:t>
            </a: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3600" b="1" dirty="0"/>
              <a:t>“Programs Accepting Applications”</a:t>
            </a:r>
            <a:endParaRPr sz="3600" b="1" dirty="0"/>
          </a:p>
          <a:p>
            <a:pPr marL="565476" indent="-356041">
              <a:buNone/>
            </a:pPr>
            <a:endParaRPr sz="3200" dirty="0"/>
          </a:p>
          <a:p>
            <a:pPr marL="565476" indent="-356041">
              <a:buNone/>
            </a:pPr>
            <a:endParaRPr sz="3600" dirty="0"/>
          </a:p>
        </p:txBody>
      </p:sp>
      <p:pic>
        <p:nvPicPr>
          <p:cNvPr id="142" name="Google Shape;142;p9" descr="A screenshot of the azapprenticeship.com webpage is shown. On this webpage, an arrow points to programs accepting applications."/>
          <p:cNvPicPr preferRelativeResize="0"/>
          <p:nvPr/>
        </p:nvPicPr>
        <p:blipFill rotWithShape="1">
          <a:blip r:embed="rId3">
            <a:alphaModFix/>
          </a:blip>
          <a:srcRect t="1" b="-4349"/>
          <a:stretch/>
        </p:blipFill>
        <p:spPr>
          <a:xfrm>
            <a:off x="1130968" y="2479433"/>
            <a:ext cx="12349766" cy="750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" name="Google Shape;143;p9" descr="an arrow points at programs accepting applications" title="arrow"/>
          <p:cNvSpPr/>
          <p:nvPr/>
        </p:nvSpPr>
        <p:spPr>
          <a:xfrm rot="10800000">
            <a:off x="4384137" y="6127517"/>
            <a:ext cx="772062" cy="2106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254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0767" tIns="75363" rIns="150767" bIns="75363" anchor="ctr" anchorCtr="0">
            <a:noAutofit/>
          </a:bodyPr>
          <a:lstStyle/>
          <a:p>
            <a:pPr algn="ctr"/>
            <a:endParaRPr sz="2968">
              <a:solidFill>
                <a:schemeClr val="lt1"/>
              </a:solidFill>
            </a:endParaRPr>
          </a:p>
        </p:txBody>
      </p:sp>
      <p:pic>
        <p:nvPicPr>
          <p:cNvPr id="9" name="Google Shape;162;g1254abf41bd_0_0" descr="A QRD code is shown. It leads to azapprenticeship.com&#10;">
            <a:extLst>
              <a:ext uri="{FF2B5EF4-FFF2-40B4-BE49-F238E27FC236}">
                <a16:creationId xmlns:a16="http://schemas.microsoft.com/office/drawing/2014/main" id="{98A8118D-CFB0-C10B-7AF6-CD14AA82C9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94343" y="5698405"/>
            <a:ext cx="2879117" cy="289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ABA5-B779-9C2F-8542-9A00B9D4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-628297"/>
            <a:ext cx="18093690" cy="628297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video</a:t>
            </a:r>
          </a:p>
        </p:txBody>
      </p:sp>
      <p:sp>
        <p:nvSpPr>
          <p:cNvPr id="177" name="Google Shape;177;g1254abf41bd_0_20"/>
          <p:cNvSpPr txBox="1">
            <a:spLocks noGrp="1"/>
          </p:cNvSpPr>
          <p:nvPr>
            <p:ph type="body" idx="1"/>
          </p:nvPr>
        </p:nvSpPr>
        <p:spPr>
          <a:xfrm>
            <a:off x="2942479" y="9318876"/>
            <a:ext cx="13571220" cy="6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67" tIns="75363" rIns="150767" bIns="75363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968" b="1" u="sng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https://www.apprenticeship.gov/become-apprentice</a:t>
            </a:r>
            <a:r>
              <a:rPr lang="en-US" sz="2968" b="1" dirty="0">
                <a:solidFill>
                  <a:srgbClr val="FFFFFF"/>
                </a:solidFill>
              </a:rPr>
              <a:t> </a:t>
            </a:r>
            <a:endParaRPr dirty="0">
              <a:solidFill>
                <a:srgbClr val="FFFFFF"/>
              </a:solidFill>
            </a:endParaRPr>
          </a:p>
          <a:p>
            <a:pPr marL="565476" indent="-376984">
              <a:spcBef>
                <a:spcPts val="594"/>
              </a:spcBef>
              <a:buSzPts val="1800"/>
              <a:buNone/>
            </a:pPr>
            <a:endParaRPr sz="2968" dirty="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5476" indent="0">
              <a:spcBef>
                <a:spcPts val="594"/>
              </a:spcBef>
              <a:buNone/>
            </a:pPr>
            <a:endParaRPr sz="2968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5476" indent="-356041">
              <a:buNone/>
            </a:pPr>
            <a:endParaRPr dirty="0"/>
          </a:p>
          <a:p>
            <a:pPr marL="565476" indent="-356041">
              <a:buNone/>
            </a:pPr>
            <a:endParaRPr dirty="0"/>
          </a:p>
        </p:txBody>
      </p:sp>
      <p:pic>
        <p:nvPicPr>
          <p:cNvPr id="179" name="Google Shape;179;g1254abf41bd_0_20" descr="Learn how apprenticeship can work for you as a job seeker or employer by watching ODEP’s video series featuring apprentices with and without disabilities and their apprenticeship sponsors. These inclusive apprenticeship programs in high-growth industries like information technology and healthcare show how #ApprenticeshipWorks for everyone. Videos are available in English and Spanish with full captioning and audio introduced versions." title="How #ApprenticeshipWorks for Recruit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051" y="2165340"/>
            <a:ext cx="10545998" cy="781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1020100" y="2598821"/>
            <a:ext cx="18063900" cy="6978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us at </a:t>
            </a:r>
            <a:br>
              <a:rPr lang="en-US" dirty="0"/>
            </a:br>
            <a:r>
              <a:rPr lang="en-US" b="1" dirty="0"/>
              <a:t>www.AZApprenticeship.com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- or 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Email us at </a:t>
            </a:r>
            <a:br>
              <a:rPr lang="en-US" dirty="0"/>
            </a:br>
            <a:r>
              <a:rPr lang="en-US" b="1" dirty="0"/>
              <a:t>AZApprenticeship@azdes.gov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284664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9EB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179013" y="-1793240"/>
            <a:ext cx="17339700" cy="16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 &amp; DISCUSSIONs</a:t>
            </a:r>
            <a:endParaRPr dirty="0"/>
          </a:p>
        </p:txBody>
      </p:sp>
      <p:sp>
        <p:nvSpPr>
          <p:cNvPr id="3" name="Google Shape;191;p19">
            <a:extLst>
              <a:ext uri="{FF2B5EF4-FFF2-40B4-BE49-F238E27FC236}">
                <a16:creationId xmlns:a16="http://schemas.microsoft.com/office/drawing/2014/main" id="{816CDFA1-0720-1EC0-9C76-C1EF2C127397}"/>
              </a:ext>
            </a:extLst>
          </p:cNvPr>
          <p:cNvSpPr txBox="1">
            <a:spLocks/>
          </p:cNvSpPr>
          <p:nvPr/>
        </p:nvSpPr>
        <p:spPr>
          <a:xfrm>
            <a:off x="1534613" y="4495800"/>
            <a:ext cx="173397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QUESTIONS &amp;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80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F2F1-B39D-45F1-520F-EAB02E02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00" y="2787449"/>
            <a:ext cx="17339700" cy="1625400"/>
          </a:xfrm>
        </p:spPr>
        <p:txBody>
          <a:bodyPr/>
          <a:lstStyle/>
          <a:p>
            <a:r>
              <a:rPr lang="en-US" dirty="0"/>
              <a:t>Thank you for joining us!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7AE8CF-5CEB-8CF7-C416-87E27A92CBB5}"/>
              </a:ext>
            </a:extLst>
          </p:cNvPr>
          <p:cNvSpPr txBox="1">
            <a:spLocks/>
          </p:cNvSpPr>
          <p:nvPr/>
        </p:nvSpPr>
        <p:spPr>
          <a:xfrm>
            <a:off x="1382200" y="4673399"/>
            <a:ext cx="173397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4400" dirty="0"/>
              <a:t>Please remember to take our survey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62C874-3530-171A-8C6E-C4C10B691579}"/>
              </a:ext>
            </a:extLst>
          </p:cNvPr>
          <p:cNvSpPr txBox="1">
            <a:spLocks/>
          </p:cNvSpPr>
          <p:nvPr/>
        </p:nvSpPr>
        <p:spPr>
          <a:xfrm>
            <a:off x="910175" y="6635951"/>
            <a:ext cx="1828375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Proxima Nova" panose="02000506030000020004" pitchFamily="50" charset="0"/>
                <a:ea typeface="Proxima Nova" panose="02000506030000020004" pitchFamily="50" charset="0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600" b="1" dirty="0"/>
              <a:t>We have two upcoming webinars</a:t>
            </a:r>
            <a:br>
              <a:rPr lang="en-US" sz="3600" b="1" dirty="0"/>
            </a:br>
            <a:endParaRPr lang="en-US" sz="3600" b="1" dirty="0"/>
          </a:p>
          <a:p>
            <a:r>
              <a:rPr lang="en-US" sz="3600" dirty="0">
                <a:highlight>
                  <a:srgbClr val="FFFF00"/>
                </a:highlight>
              </a:rPr>
              <a:t>August 11 </a:t>
            </a:r>
            <a:r>
              <a:rPr lang="en-US" sz="3600" dirty="0"/>
              <a:t>- </a:t>
            </a:r>
            <a:r>
              <a:rPr lang="en-US" sz="3600" i="1" dirty="0"/>
              <a:t>An Unexpected Journey: My Story Through a Person-Centered Planning Lens</a:t>
            </a:r>
            <a:br>
              <a:rPr lang="en-US" sz="3600" i="1" dirty="0"/>
            </a:br>
            <a:endParaRPr lang="en-US" sz="3600" i="1" dirty="0"/>
          </a:p>
          <a:p>
            <a:r>
              <a:rPr lang="en-US" sz="3600" dirty="0">
                <a:highlight>
                  <a:srgbClr val="FFFF00"/>
                </a:highlight>
              </a:rPr>
              <a:t>September 8 </a:t>
            </a:r>
            <a:r>
              <a:rPr lang="en-US" sz="3600" dirty="0"/>
              <a:t>- </a:t>
            </a:r>
            <a:r>
              <a:rPr lang="en-US" sz="3600" i="1" dirty="0"/>
              <a:t>Why Employment First Must Be a Priority in Arizona</a:t>
            </a:r>
          </a:p>
        </p:txBody>
      </p:sp>
    </p:spTree>
    <p:extLst>
      <p:ext uri="{BB962C8B-B14F-4D97-AF65-F5344CB8AC3E}">
        <p14:creationId xmlns:p14="http://schemas.microsoft.com/office/powerpoint/2010/main" val="358673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69" y="3334047"/>
            <a:ext cx="16570036" cy="1164785"/>
          </a:xfrm>
        </p:spPr>
        <p:txBody>
          <a:bodyPr/>
          <a:lstStyle/>
          <a:p>
            <a:r>
              <a:rPr lang="en-US" dirty="0"/>
              <a:t>ADE Vision and Mission for CTE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94" y="5085195"/>
            <a:ext cx="18584511" cy="4930198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Proxima Nova" panose="02000506030000020004"/>
              </a:rPr>
              <a:t>Vision</a:t>
            </a:r>
          </a:p>
          <a:p>
            <a:pPr algn="ctr"/>
            <a:r>
              <a:rPr lang="en-US" sz="3600" dirty="0">
                <a:latin typeface="Proxima Nova" panose="02000506030000020004"/>
              </a:rPr>
              <a:t>Develop Arizona’s competitive workforce through the power of Career and Technical Education</a:t>
            </a:r>
          </a:p>
          <a:p>
            <a:endParaRPr lang="en-US" sz="3600" dirty="0">
              <a:latin typeface="Proxima Nova" panose="02000506030000020004"/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Proxima Nova" panose="02000506030000020004"/>
              </a:rPr>
              <a:t>Mission</a:t>
            </a:r>
            <a:r>
              <a:rPr lang="en-US" sz="3600" dirty="0">
                <a:solidFill>
                  <a:srgbClr val="BF0D3E"/>
                </a:solidFill>
                <a:latin typeface="Proxima Nova" panose="02000506030000020004"/>
              </a:rPr>
              <a:t> </a:t>
            </a:r>
            <a:r>
              <a:rPr lang="en-US" sz="3600" dirty="0">
                <a:latin typeface="Proxima Nova" panose="02000506030000020004"/>
              </a:rPr>
              <a:t> </a:t>
            </a:r>
          </a:p>
          <a:p>
            <a:pPr algn="ctr"/>
            <a:r>
              <a:rPr lang="en-US" sz="3600" dirty="0">
                <a:latin typeface="Proxima Nova" panose="02000506030000020004"/>
              </a:rPr>
              <a:t>Career and Technical Education will engage Arizona Learners in relevant experiences leading to purposeful and economically viable careers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6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1020100" y="1975741"/>
            <a:ext cx="180639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CTE: From Past to Present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6F410379-A179-45C7-AF0D-DCEFD04E1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52261"/>
              </p:ext>
            </p:extLst>
          </p:nvPr>
        </p:nvGraphicFramePr>
        <p:xfrm>
          <a:off x="2289979" y="3154941"/>
          <a:ext cx="15524142" cy="66036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62071">
                  <a:extLst>
                    <a:ext uri="{9D8B030D-6E8A-4147-A177-3AD203B41FA5}">
                      <a16:colId xmlns:a16="http://schemas.microsoft.com/office/drawing/2014/main" val="3915283452"/>
                    </a:ext>
                  </a:extLst>
                </a:gridCol>
                <a:gridCol w="7762071">
                  <a:extLst>
                    <a:ext uri="{9D8B030D-6E8A-4147-A177-3AD203B41FA5}">
                      <a16:colId xmlns:a16="http://schemas.microsoft.com/office/drawing/2014/main" val="1328711308"/>
                    </a:ext>
                  </a:extLst>
                </a:gridCol>
              </a:tblGrid>
              <a:tr h="773865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Proxima Nova" panose="02000506030000020004"/>
                        </a:rPr>
                        <a:t>Vocational Education (The Past)</a:t>
                      </a:r>
                    </a:p>
                  </a:txBody>
                  <a:tcPr marL="201041" marR="201041" marT="100521" marB="1005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Proxima Nova" panose="02000506030000020004"/>
                        </a:rPr>
                        <a:t>Career &amp; Technical Education </a:t>
                      </a:r>
                    </a:p>
                  </a:txBody>
                  <a:tcPr marL="201041" marR="201041" marT="100521" marB="100521"/>
                </a:tc>
                <a:extLst>
                  <a:ext uri="{0D108BD9-81ED-4DB2-BD59-A6C34878D82A}">
                    <a16:rowId xmlns:a16="http://schemas.microsoft.com/office/drawing/2014/main" val="1696581150"/>
                  </a:ext>
                </a:extLst>
              </a:tr>
              <a:tr h="13155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Proxima Nova" panose="02000506030000020004"/>
                        </a:rPr>
                        <a:t>High School Focused</a:t>
                      </a:r>
                    </a:p>
                  </a:txBody>
                  <a:tcPr marL="201041" marR="201041" marT="100521" marB="1005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Proxima Nova" panose="02000506030000020004"/>
                        </a:rPr>
                        <a:t>Links Secondary, Postsecondary and Workforce</a:t>
                      </a:r>
                    </a:p>
                  </a:txBody>
                  <a:tcPr marL="201041" marR="201041" marT="100521" marB="100521"/>
                </a:tc>
                <a:extLst>
                  <a:ext uri="{0D108BD9-81ED-4DB2-BD59-A6C34878D82A}">
                    <a16:rowId xmlns:a16="http://schemas.microsoft.com/office/drawing/2014/main" val="82134438"/>
                  </a:ext>
                </a:extLst>
              </a:tr>
              <a:tr h="1315568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Proxima Nova" panose="02000506030000020004"/>
                        </a:rPr>
                        <a:t>6 to 7 Program Areas</a:t>
                      </a:r>
                    </a:p>
                  </a:txBody>
                  <a:tcPr marL="201041" marR="201041" marT="100521" marB="1005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Proxima Nova" panose="02000506030000020004"/>
                        </a:rPr>
                        <a:t>16 Career Clusters with 79 Career Pathways</a:t>
                      </a:r>
                    </a:p>
                  </a:txBody>
                  <a:tcPr marL="201041" marR="201041" marT="100521" marB="100521"/>
                </a:tc>
                <a:extLst>
                  <a:ext uri="{0D108BD9-81ED-4DB2-BD59-A6C34878D82A}">
                    <a16:rowId xmlns:a16="http://schemas.microsoft.com/office/drawing/2014/main" val="578873355"/>
                  </a:ext>
                </a:extLst>
              </a:tr>
              <a:tr h="1315568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Proxima Nova" panose="02000506030000020004"/>
                        </a:rPr>
                        <a:t>In Lieu of Academics</a:t>
                      </a:r>
                    </a:p>
                  </a:txBody>
                  <a:tcPr marL="201041" marR="201041" marT="100521" marB="1005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Proxima Nova" panose="02000506030000020004"/>
                        </a:rPr>
                        <a:t>Supports and Reinforces Academic Learning</a:t>
                      </a:r>
                    </a:p>
                  </a:txBody>
                  <a:tcPr marL="201041" marR="201041" marT="100521" marB="100521"/>
                </a:tc>
                <a:extLst>
                  <a:ext uri="{0D108BD9-81ED-4DB2-BD59-A6C34878D82A}">
                    <a16:rowId xmlns:a16="http://schemas.microsoft.com/office/drawing/2014/main" val="3131662353"/>
                  </a:ext>
                </a:extLst>
              </a:tr>
              <a:tr h="941535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Proxima Nova" panose="02000506030000020004"/>
                        </a:rPr>
                        <a:t>Tracked</a:t>
                      </a:r>
                    </a:p>
                  </a:txBody>
                  <a:tcPr marL="201041" marR="201041" marT="100521" marB="1005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Proxima Nova" panose="02000506030000020004"/>
                        </a:rPr>
                        <a:t>Fully Integrated</a:t>
                      </a:r>
                    </a:p>
                  </a:txBody>
                  <a:tcPr marL="201041" marR="201041" marT="100521" marB="100521"/>
                </a:tc>
                <a:extLst>
                  <a:ext uri="{0D108BD9-81ED-4DB2-BD59-A6C34878D82A}">
                    <a16:rowId xmlns:a16="http://schemas.microsoft.com/office/drawing/2014/main" val="1968183021"/>
                  </a:ext>
                </a:extLst>
              </a:tr>
              <a:tr h="941535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Proxima Nova" panose="02000506030000020004"/>
                        </a:rPr>
                        <a:t>Terminal</a:t>
                      </a:r>
                    </a:p>
                  </a:txBody>
                  <a:tcPr marL="201041" marR="201041" marT="100521" marB="1005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Proxima Nova" panose="02000506030000020004"/>
                        </a:rPr>
                        <a:t>Continuous, Lifelong Learning </a:t>
                      </a:r>
                    </a:p>
                  </a:txBody>
                  <a:tcPr marL="201041" marR="201041" marT="100521" marB="100521"/>
                </a:tc>
                <a:extLst>
                  <a:ext uri="{0D108BD9-81ED-4DB2-BD59-A6C34878D82A}">
                    <a16:rowId xmlns:a16="http://schemas.microsoft.com/office/drawing/2014/main" val="4225243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0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94" y="2510718"/>
            <a:ext cx="16570036" cy="1164785"/>
          </a:xfrm>
        </p:spPr>
        <p:txBody>
          <a:bodyPr/>
          <a:lstStyle/>
          <a:p>
            <a:r>
              <a:rPr lang="en-US" dirty="0"/>
              <a:t>What is CTE?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94" y="3675503"/>
            <a:ext cx="18584511" cy="754108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Proxima Nova" panose="02000506030000020004"/>
                <a:cs typeface="Arial" panose="020B0604020202020204" pitchFamily="34" charset="0"/>
              </a:rPr>
              <a:t>Career Technical Education is</a:t>
            </a:r>
            <a:endParaRPr lang="en-US" dirty="0">
              <a:latin typeface="Proxima Nova" panose="020005060300000200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BD7AC-DCC6-4F35-915B-41185C253537}"/>
              </a:ext>
            </a:extLst>
          </p:cNvPr>
          <p:cNvSpPr txBox="1"/>
          <p:nvPr/>
        </p:nvSpPr>
        <p:spPr>
          <a:xfrm>
            <a:off x="973577" y="8540179"/>
            <a:ext cx="364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roxima Nova" panose="02000506030000020004"/>
              </a:rPr>
              <a:t>Classroom </a:t>
            </a:r>
          </a:p>
          <a:p>
            <a:pPr algn="ctr"/>
            <a:r>
              <a:rPr lang="en-US" sz="3600" b="1" dirty="0">
                <a:latin typeface="Proxima Nova" panose="02000506030000020004"/>
              </a:rPr>
              <a:t>Instruction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BEE27-9870-47B0-B780-E39C2D47D7AD}"/>
              </a:ext>
            </a:extLst>
          </p:cNvPr>
          <p:cNvSpPr txBox="1"/>
          <p:nvPr/>
        </p:nvSpPr>
        <p:spPr>
          <a:xfrm>
            <a:off x="5985810" y="8540178"/>
            <a:ext cx="3288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Proxima Nova" panose="02000506030000020004"/>
              </a:rPr>
              <a:t>Hands-On</a:t>
            </a:r>
          </a:p>
          <a:p>
            <a:pPr algn="ctr"/>
            <a:r>
              <a:rPr lang="en-US" sz="3600" b="1">
                <a:latin typeface="Proxima Nova" panose="02000506030000020004"/>
              </a:rPr>
              <a:t> Instruction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0C5828-D3EC-4886-843A-35DB76681B81}"/>
              </a:ext>
            </a:extLst>
          </p:cNvPr>
          <p:cNvSpPr txBox="1"/>
          <p:nvPr/>
        </p:nvSpPr>
        <p:spPr>
          <a:xfrm>
            <a:off x="10803438" y="8557663"/>
            <a:ext cx="3911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Proxima Nova" panose="02000506030000020004"/>
              </a:rPr>
              <a:t>Work Based</a:t>
            </a:r>
          </a:p>
          <a:p>
            <a:pPr algn="ctr"/>
            <a:r>
              <a:rPr lang="en-US" sz="3600" b="1">
                <a:latin typeface="Proxima Nova" panose="02000506030000020004"/>
              </a:rPr>
              <a:t>Learning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29B093-5BB1-4B68-B94D-6065CC16BE3C}"/>
              </a:ext>
            </a:extLst>
          </p:cNvPr>
          <p:cNvSpPr txBox="1"/>
          <p:nvPr/>
        </p:nvSpPr>
        <p:spPr>
          <a:xfrm>
            <a:off x="16000987" y="8557663"/>
            <a:ext cx="347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Proxima Nova" panose="02000506030000020004"/>
              </a:rPr>
              <a:t>Leadership </a:t>
            </a:r>
          </a:p>
          <a:p>
            <a:pPr algn="ctr"/>
            <a:r>
              <a:rPr lang="en-US" sz="3600" b="1">
                <a:latin typeface="Proxima Nova" panose="02000506030000020004"/>
              </a:rPr>
              <a:t>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B7166-A7EB-4E4F-941A-809F36B8E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6637"/>
            <a:ext cx="20045668" cy="36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0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69" y="3334047"/>
            <a:ext cx="16570036" cy="1164785"/>
          </a:xfrm>
        </p:spPr>
        <p:txBody>
          <a:bodyPr/>
          <a:lstStyle/>
          <a:p>
            <a:r>
              <a:rPr lang="en-US" dirty="0"/>
              <a:t>CTE Career Clusters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669" y="5654674"/>
            <a:ext cx="9328404" cy="4665347"/>
          </a:xfrm>
        </p:spPr>
        <p:txBody>
          <a:bodyPr/>
          <a:lstStyle/>
          <a:p>
            <a:r>
              <a:rPr lang="en-US" sz="3600" dirty="0"/>
              <a:t>16 Career Clusters (groups of careers that share common features)</a:t>
            </a:r>
          </a:p>
          <a:p>
            <a:endParaRPr lang="en-US" dirty="0"/>
          </a:p>
          <a:p>
            <a:r>
              <a:rPr lang="en-US" sz="3600" dirty="0"/>
              <a:t>The Career Clusters are in the process of being revised and should be released late 2022 or early 2023.</a:t>
            </a:r>
          </a:p>
        </p:txBody>
      </p:sp>
      <p:pic>
        <p:nvPicPr>
          <p:cNvPr id="4" name="Picture 2" descr="List of the 16 CTE Career Clusters: &#10;Agriculture, Food &amp; Natural Resources,&#10;Architecture &amp; Construction,&#10;Arts, A/V Technology &amp; Communications,&#10;Business Management &amp; Administration,&#10;Education &amp; Training,&#10;Finance,&#10;Government &amp; Public Administration&#10;Health Science,&#10;Hospitality &amp; Tourism,&#10;Human Services,&#10;Information Technology,&#10;Law, Public Safety, Corrections &amp; Security,&#10;Manufacturing,&#10;Marketing,&#10;Science, Technology, Engineering &amp; Mathematics,&#10;Transportation, Distribution &amp; Logistics.">
            <a:extLst>
              <a:ext uri="{FF2B5EF4-FFF2-40B4-BE49-F238E27FC236}">
                <a16:creationId xmlns:a16="http://schemas.microsoft.com/office/drawing/2014/main" id="{22851BE2-8C83-4D31-B28E-EED5A8379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8129"/>
          <a:stretch/>
        </p:blipFill>
        <p:spPr bwMode="auto">
          <a:xfrm>
            <a:off x="11360727" y="1967344"/>
            <a:ext cx="7570031" cy="83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2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12" y="2391938"/>
            <a:ext cx="13086900" cy="1164785"/>
          </a:xfrm>
        </p:spPr>
        <p:txBody>
          <a:bodyPr/>
          <a:lstStyle/>
          <a:p>
            <a:r>
              <a:rPr lang="en-US" dirty="0"/>
              <a:t>CTE Programs and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0A398-40BA-4C69-AC3F-00E753DB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12" y="3556723"/>
            <a:ext cx="19131815" cy="672335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/>
              </a:rPr>
              <a:t>Approved CTE programs are determined by Labor Market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/>
              </a:rPr>
              <a:t>Approved CTE Program list is developed on a biannual basis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/>
              </a:rPr>
              <a:t>Based on local needs, the LEA may choose to open or sunset existing programs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Proxima Nova" panose="02000506030000020004"/>
              </a:rPr>
              <a:t>Technical Skill Standards are developed for each program by a committee of related industry members to align standards with recognized industry certifications, credentials, or licenses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Proxima Nova" panose="02000506030000020004"/>
              </a:rPr>
              <a:t>From those standards ADE/CTE collaborates with the Arizona Curriculum Consortium to develop a scope and sequence, framework, blueprint, and lessons</a:t>
            </a:r>
            <a:endParaRPr lang="en-US" dirty="0">
              <a:latin typeface="Proxima Nova" panose="020005060300000200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Proxima Nova" panose="02000506030000020004"/>
              </a:rPr>
              <a:t>The Technical Skills Assessments (TSA) are end of program assessments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Proxima Nova" panose="02000506030000020004"/>
              </a:rPr>
              <a:t>Students concentrating in a program will take the TSA at the end of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Proxima Nova" panose="02000506030000020004"/>
            </a:endParaRPr>
          </a:p>
          <a:p>
            <a:r>
              <a:rPr lang="en-US" sz="3600" dirty="0">
                <a:solidFill>
                  <a:schemeClr val="bg2"/>
                </a:solidFill>
                <a:latin typeface="Proxima Nova" panose="020005060300000200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https://www.azed.gov/cte/programs</a:t>
            </a:r>
            <a:endParaRPr lang="en-US" b="0" i="0" dirty="0">
              <a:solidFill>
                <a:schemeClr val="bg2"/>
              </a:solidFill>
              <a:effectLst/>
              <a:latin typeface="Proxima Nova" panose="020005060300000200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7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A424-86F7-4EEA-9184-6DB6853E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058927"/>
            <a:ext cx="16011520" cy="1164785"/>
          </a:xfrm>
        </p:spPr>
        <p:txBody>
          <a:bodyPr/>
          <a:lstStyle/>
          <a:p>
            <a:r>
              <a:rPr lang="en-US" dirty="0"/>
              <a:t>CTE Program Sequence</a:t>
            </a:r>
          </a:p>
        </p:txBody>
      </p:sp>
      <p:graphicFrame>
        <p:nvGraphicFramePr>
          <p:cNvPr id="7" name="Content Placeholder 2" descr="Flow chart describing program sequence: CTE Content Specific Area of Interest breaks into 3 components: Introductory Course, Concentrator Course, and Some programs have a 3rd Carnegie Unit. For Concentrators and 3rd units, the next step is to pass the TSA and obtain industry credential.">
            <a:extLst>
              <a:ext uri="{FF2B5EF4-FFF2-40B4-BE49-F238E27FC236}">
                <a16:creationId xmlns:a16="http://schemas.microsoft.com/office/drawing/2014/main" id="{C5717410-6CF4-47B9-BC3F-E431B0A5A1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824874"/>
              </p:ext>
            </p:extLst>
          </p:nvPr>
        </p:nvGraphicFramePr>
        <p:xfrm>
          <a:off x="1579418" y="3223711"/>
          <a:ext cx="17831954" cy="700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469646"/>
      </p:ext>
    </p:extLst>
  </p:cSld>
  <p:clrMapOvr>
    <a:masterClrMapping/>
  </p:clrMapOvr>
</p:sld>
</file>

<file path=ppt/theme/theme1.xml><?xml version="1.0" encoding="utf-8"?>
<a:theme xmlns:a="http://schemas.openxmlformats.org/drawingml/2006/main" name="UofA Provost Theme">
  <a:themeElements>
    <a:clrScheme name="Custom 1">
      <a:dk1>
        <a:srgbClr val="000000"/>
      </a:dk1>
      <a:lt1>
        <a:srgbClr val="FFFFFF"/>
      </a:lt1>
      <a:dk2>
        <a:srgbClr val="0C234B"/>
      </a:dk2>
      <a:lt2>
        <a:srgbClr val="AB0520"/>
      </a:lt2>
      <a:accent1>
        <a:srgbClr val="81D3EB"/>
      </a:accent1>
      <a:accent2>
        <a:srgbClr val="378DBD"/>
      </a:accent2>
      <a:accent3>
        <a:srgbClr val="1E5288"/>
      </a:accent3>
      <a:accent4>
        <a:srgbClr val="EF4056"/>
      </a:accent4>
      <a:accent5>
        <a:srgbClr val="8B0015"/>
      </a:accent5>
      <a:accent6>
        <a:srgbClr val="007D84"/>
      </a:accent6>
      <a:hlink>
        <a:srgbClr val="1E528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C6BC2247CEC498E39B6D4B0747491" ma:contentTypeVersion="16" ma:contentTypeDescription="Create a new document." ma:contentTypeScope="" ma:versionID="50419bddb1de0525084a3601da03050b">
  <xsd:schema xmlns:xsd="http://www.w3.org/2001/XMLSchema" xmlns:xs="http://www.w3.org/2001/XMLSchema" xmlns:p="http://schemas.microsoft.com/office/2006/metadata/properties" xmlns:ns2="6411961e-09bb-4447-9ba6-ef50dff53147" xmlns:ns3="30bb8b93-2155-4d33-8cd1-6e70e0530603" xmlns:ns4="f69ac7c7-1a2e-46bd-a988-685139f8f258" targetNamespace="http://schemas.microsoft.com/office/2006/metadata/properties" ma:root="true" ma:fieldsID="743d2de5e53960e04d239e8ced8dde7b" ns2:_="" ns3:_="" ns4:_="">
    <xsd:import namespace="6411961e-09bb-4447-9ba6-ef50dff53147"/>
    <xsd:import namespace="30bb8b93-2155-4d33-8cd1-6e70e0530603"/>
    <xsd:import namespace="f69ac7c7-1a2e-46bd-a988-685139f8f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1961e-09bb-4447-9ba6-ef50dff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b50a19-44cd-47bf-aae0-69db42930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b8b93-2155-4d33-8cd1-6e70e053060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ac7c7-1a2e-46bd-a988-685139f8f25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ff3dc0b-d296-4114-ae25-c12047eaaa12}" ma:internalName="TaxCatchAll" ma:showField="CatchAllData" ma:web="30bb8b93-2155-4d33-8cd1-6e70e0530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9ac7c7-1a2e-46bd-a988-685139f8f258" xsi:nil="true"/>
    <lcf76f155ced4ddcb4097134ff3c332f xmlns="6411961e-09bb-4447-9ba6-ef50dff53147">
      <Terms xmlns="http://schemas.microsoft.com/office/infopath/2007/PartnerControls"/>
    </lcf76f155ced4ddcb4097134ff3c332f>
    <SharedWithUsers xmlns="30bb8b93-2155-4d33-8cd1-6e70e0530603">
      <UserInfo>
        <DisplayName>Nolasco, Amanda</DisplayName>
        <AccountId>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A43C32-1D12-4300-8678-D53B2DD87640}">
  <ds:schemaRefs>
    <ds:schemaRef ds:uri="30bb8b93-2155-4d33-8cd1-6e70e0530603"/>
    <ds:schemaRef ds:uri="6411961e-09bb-4447-9ba6-ef50dff53147"/>
    <ds:schemaRef ds:uri="f69ac7c7-1a2e-46bd-a988-685139f8f2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E6325C-AD03-4579-9323-A8F6BEB2E3D3}">
  <ds:schemaRefs>
    <ds:schemaRef ds:uri="30bb8b93-2155-4d33-8cd1-6e70e0530603"/>
    <ds:schemaRef ds:uri="6411961e-09bb-4447-9ba6-ef50dff53147"/>
    <ds:schemaRef ds:uri="f69ac7c7-1a2e-46bd-a988-685139f8f2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82E169-CC4A-4CA2-88F9-E44A58977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1968</Words>
  <Application>Microsoft Office PowerPoint</Application>
  <PresentationFormat>Custom</PresentationFormat>
  <Paragraphs>246</Paragraphs>
  <Slides>35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Calibri</vt:lpstr>
      <vt:lpstr>Proxima Nova</vt:lpstr>
      <vt:lpstr>Roboto</vt:lpstr>
      <vt:lpstr>Times New Roman</vt:lpstr>
      <vt:lpstr>UofA Provost Theme</vt:lpstr>
      <vt:lpstr>Zoom Guidelines</vt:lpstr>
      <vt:lpstr>CTE 101 Career &amp; Technical Education</vt:lpstr>
      <vt:lpstr>Career &amp; Technical Education (CTE)</vt:lpstr>
      <vt:lpstr>ADE Vision and Mission for CTE</vt:lpstr>
      <vt:lpstr>CTE: From Past to Present</vt:lpstr>
      <vt:lpstr>What is CTE?</vt:lpstr>
      <vt:lpstr>CTE Career Clusters</vt:lpstr>
      <vt:lpstr>CTE Programs and Standards</vt:lpstr>
      <vt:lpstr>CTE Program Sequence</vt:lpstr>
      <vt:lpstr>CTE Credentials</vt:lpstr>
      <vt:lpstr>Technical Skills Assessment (TSA)</vt:lpstr>
      <vt:lpstr>Technical Skills Assessment (TSA) Matters</vt:lpstr>
      <vt:lpstr>Career Technical Student Organizations (CTSO)</vt:lpstr>
      <vt:lpstr>CTE Placement Survey</vt:lpstr>
      <vt:lpstr>CTE Technical Education Districts (CTEDs)</vt:lpstr>
      <vt:lpstr>Myth vs. Fact</vt:lpstr>
      <vt:lpstr>Myth vs. Fact 2</vt:lpstr>
      <vt:lpstr>Myth vs. Fact 3</vt:lpstr>
      <vt:lpstr>Myth vs. Fact 4</vt:lpstr>
      <vt:lpstr>Connection to the IEP Transition Plan</vt:lpstr>
      <vt:lpstr>CTE Recruitment and Retention of Students with Disabilities in Arizona</vt:lpstr>
      <vt:lpstr>Resources</vt:lpstr>
      <vt:lpstr>Contact Information</vt:lpstr>
      <vt:lpstr>QUESTIONS &amp; DISCUSSION</vt:lpstr>
      <vt:lpstr>Registered Apprenticeship Program</vt:lpstr>
      <vt:lpstr>Earn while you Learn</vt:lpstr>
      <vt:lpstr>Five core components of registered apprenticeship</vt:lpstr>
      <vt:lpstr>Program For Everyone</vt:lpstr>
      <vt:lpstr>Arizona Apprenticeship Industries</vt:lpstr>
      <vt:lpstr>Registered Apprenticeship Benefits</vt:lpstr>
      <vt:lpstr>Visit our website</vt:lpstr>
      <vt:lpstr>video</vt:lpstr>
      <vt:lpstr>Visit us at  www.AZApprenticeship.com  - or -  Email us at  AZApprenticeship@azdes.gov</vt:lpstr>
      <vt:lpstr>QUESTIONS &amp; DISCUSSIONs</vt:lpstr>
      <vt:lpstr>Thank you for joining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Title</dc:title>
  <dc:creator>Jeffrey Javier</dc:creator>
  <cp:lastModifiedBy>Ava Celeste Secrest</cp:lastModifiedBy>
  <cp:revision>24</cp:revision>
  <dcterms:modified xsi:type="dcterms:W3CDTF">2022-07-11T19:26:34Z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0x0101006BCC6BC2247CEC498E39B6D4B0747491</vt:lpwstr>
  </property>
  <property fmtid="{D5CDD505-2E9C-101B-9397-08002B2CF9AE}" pid="3" name="MediaServiceImageTags">
    <vt:lpwstr/>
  </property>
</Properties>
</file>